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4" r:id="rId1"/>
    <p:sldMasterId id="2147483850" r:id="rId2"/>
    <p:sldMasterId id="2147483856" r:id="rId3"/>
  </p:sldMasterIdLst>
  <p:notesMasterIdLst>
    <p:notesMasterId r:id="rId23"/>
  </p:notesMasterIdLst>
  <p:sldIdLst>
    <p:sldId id="326" r:id="rId4"/>
    <p:sldId id="331" r:id="rId5"/>
    <p:sldId id="327" r:id="rId6"/>
    <p:sldId id="328" r:id="rId7"/>
    <p:sldId id="357" r:id="rId8"/>
    <p:sldId id="359" r:id="rId9"/>
    <p:sldId id="360" r:id="rId10"/>
    <p:sldId id="361" r:id="rId11"/>
    <p:sldId id="362" r:id="rId12"/>
    <p:sldId id="363" r:id="rId13"/>
    <p:sldId id="364" r:id="rId14"/>
    <p:sldId id="365" r:id="rId15"/>
    <p:sldId id="366" r:id="rId16"/>
    <p:sldId id="367" r:id="rId17"/>
    <p:sldId id="368" r:id="rId18"/>
    <p:sldId id="369" r:id="rId19"/>
    <p:sldId id="370" r:id="rId20"/>
    <p:sldId id="371" r:id="rId21"/>
    <p:sldId id="354" r:id="rId22"/>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191">
          <p15:clr>
            <a:srgbClr val="A4A3A4"/>
          </p15:clr>
        </p15:guide>
        <p15:guide id="3" orient="horz" pos="849" userDrawn="1">
          <p15:clr>
            <a:srgbClr val="A4A3A4"/>
          </p15:clr>
        </p15:guide>
        <p15:guide id="4" orient="horz" pos="821">
          <p15:clr>
            <a:srgbClr val="A4A3A4"/>
          </p15:clr>
        </p15:guide>
        <p15:guide id="5" orient="horz" pos="3049">
          <p15:clr>
            <a:srgbClr val="A4A3A4"/>
          </p15:clr>
        </p15:guide>
        <p15:guide id="6" orient="horz" pos="3151">
          <p15:clr>
            <a:srgbClr val="A4A3A4"/>
          </p15:clr>
        </p15:guide>
        <p15:guide id="7" pos="2880">
          <p15:clr>
            <a:srgbClr val="A4A3A4"/>
          </p15:clr>
        </p15:guide>
        <p15:guide id="8" pos="476">
          <p15:clr>
            <a:srgbClr val="A4A3A4"/>
          </p15:clr>
        </p15:guide>
        <p15:guide id="9" pos="5193">
          <p15:clr>
            <a:srgbClr val="A4A3A4"/>
          </p15:clr>
        </p15:guide>
        <p15:guide id="10" pos="546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5E5"/>
    <a:srgbClr val="BFBFBF"/>
    <a:srgbClr val="808080"/>
    <a:srgbClr val="000000"/>
    <a:srgbClr val="E1000F"/>
    <a:srgbClr val="FFFFFF"/>
    <a:srgbClr val="000091"/>
    <a:srgbClr val="F6F0EE"/>
    <a:srgbClr val="F2EDEF"/>
    <a:srgbClr val="FFF1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howGuides="1">
      <p:cViewPr varScale="1">
        <p:scale>
          <a:sx n="98" d="100"/>
          <a:sy n="98" d="100"/>
        </p:scale>
        <p:origin x="474" y="84"/>
      </p:cViewPr>
      <p:guideLst>
        <p:guide orient="horz" pos="1620"/>
        <p:guide orient="horz" pos="191"/>
        <p:guide orient="horz" pos="849"/>
        <p:guide orient="horz" pos="821"/>
        <p:guide orient="horz" pos="3049"/>
        <p:guide orient="horz" pos="3151"/>
        <p:guide pos="2880"/>
        <p:guide pos="476"/>
        <p:guide pos="5193"/>
        <p:guide pos="5465"/>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fr-FR" smtClean="0"/>
              <a:pPr/>
              <a:t>11/03/2024</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‹N°›</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fld id="{E1436056-9101-4FD6-991F-30704C2BAAFD}" type="datetime1">
              <a:rPr lang="fr-FR" smtClean="0"/>
              <a:t>11/03/2024</a:t>
            </a:fld>
            <a:endParaRPr lang="fr-FR" dirty="0"/>
          </a:p>
        </p:txBody>
      </p:sp>
      <p:sp>
        <p:nvSpPr>
          <p:cNvPr id="5" name="Espace réservé du pied de page 4"/>
          <p:cNvSpPr>
            <a:spLocks noGrp="1"/>
          </p:cNvSpPr>
          <p:nvPr>
            <p:ph type="ftr" sz="quarter" idx="11"/>
          </p:nvPr>
        </p:nvSpPr>
        <p:spPr bwMode="gray">
          <a:xfrm>
            <a:off x="720000" y="3919897"/>
            <a:ext cx="5868224" cy="900000"/>
          </a:xfrm>
        </p:spPr>
        <p:txBody>
          <a:bodyPr anchor="b" anchorCtr="0"/>
          <a:lstStyle>
            <a:lvl1pPr>
              <a:defRPr sz="1150"/>
            </a:lvl1pPr>
          </a:lstStyle>
          <a:p>
            <a:r>
              <a:rPr lang="fr-FR" dirty="0"/>
              <a:t>Direction Générale des Finances Publiques / Direction de l'Immobilier de l'Etat</a:t>
            </a:r>
          </a:p>
        </p:txBody>
      </p:sp>
      <p:sp>
        <p:nvSpPr>
          <p:cNvPr id="6" name="Espace réservé du numéro de diapositive 5"/>
          <p:cNvSpPr>
            <a:spLocks noGrp="1"/>
          </p:cNvSpPr>
          <p:nvPr>
            <p:ph type="sldNum" sz="quarter" idx="12"/>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2" name="Image 1"/>
          <p:cNvPicPr>
            <a:picLocks noChangeAspect="1"/>
          </p:cNvPicPr>
          <p:nvPr userDrawn="1"/>
        </p:nvPicPr>
        <p:blipFill>
          <a:blip r:embed="rId2"/>
          <a:stretch>
            <a:fillRect/>
          </a:stretch>
        </p:blipFill>
        <p:spPr>
          <a:xfrm>
            <a:off x="395536" y="0"/>
            <a:ext cx="6400494" cy="3888300"/>
          </a:xfrm>
          <a:prstGeom prst="rect">
            <a:avLst/>
          </a:prstGeom>
        </p:spPr>
      </p:pic>
    </p:spTree>
    <p:extLst>
      <p:ext uri="{BB962C8B-B14F-4D97-AF65-F5344CB8AC3E}">
        <p14:creationId xmlns:p14="http://schemas.microsoft.com/office/powerpoint/2010/main" val="4107936697"/>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erge_2">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pPr algn="r"/>
            <a:fld id="{A1DA9B31-2AE9-4AC5-A60D-D28E2A81AB1C}" type="datetime1">
              <a:rPr lang="fr-FR" cap="all" smtClean="0"/>
              <a:t>11/03/2024</a:t>
            </a:fld>
            <a:endParaRPr lang="fr-FR" cap="all" dirty="0"/>
          </a:p>
        </p:txBody>
      </p:sp>
      <p:sp>
        <p:nvSpPr>
          <p:cNvPr id="4" name="Espace réservé du pied de page 3"/>
          <p:cNvSpPr>
            <a:spLocks noGrp="1"/>
          </p:cNvSpPr>
          <p:nvPr>
            <p:ph type="ftr" sz="quarter" idx="11"/>
          </p:nvPr>
        </p:nvSpPr>
        <p:spPr bwMode="gray"/>
        <p:txBody>
          <a:bodyPr/>
          <a:lstStyle/>
          <a:p>
            <a:r>
              <a:rPr lang="fr-FR"/>
              <a:t>Direction Générale des Finances Publiques / Direction de l'Immobilier de l'Etat</a:t>
            </a:r>
            <a:endParaRPr lang="fr-FR"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158959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E_slide_3">
    <p:spTree>
      <p:nvGrpSpPr>
        <p:cNvPr id="1" name=""/>
        <p:cNvGrpSpPr/>
        <p:nvPr/>
      </p:nvGrpSpPr>
      <p:grpSpPr>
        <a:xfrm>
          <a:off x="0" y="0"/>
          <a:ext cx="0" cy="0"/>
          <a:chOff x="0" y="0"/>
          <a:chExt cx="0" cy="0"/>
        </a:xfrm>
      </p:grpSpPr>
      <p:sp>
        <p:nvSpPr>
          <p:cNvPr id="6" name="Rectangle 1">
            <a:extLst>
              <a:ext uri="{FF2B5EF4-FFF2-40B4-BE49-F238E27FC236}">
                <a16:creationId xmlns="" xmlns:a16="http://schemas.microsoft.com/office/drawing/2014/main" id="{87BC6178-8B19-4169-800F-F330CD8F2622}"/>
              </a:ext>
            </a:extLst>
          </p:cNvPr>
          <p:cNvSpPr>
            <a:spLocks noGrp="1" noChangeArrowheads="1"/>
          </p:cNvSpPr>
          <p:nvPr>
            <p:ph type="title"/>
          </p:nvPr>
        </p:nvSpPr>
        <p:spPr bwMode="auto">
          <a:xfrm>
            <a:off x="571501" y="28575"/>
            <a:ext cx="8208911" cy="503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r>
              <a:rPr lang="en-GB" altLang="fr-FR" dirty="0" err="1"/>
              <a:t>Cliquez</a:t>
            </a:r>
            <a:r>
              <a:rPr lang="en-GB" altLang="fr-FR" dirty="0"/>
              <a:t> pour </a:t>
            </a:r>
            <a:r>
              <a:rPr lang="en-GB" altLang="fr-FR" dirty="0" err="1"/>
              <a:t>éditer</a:t>
            </a:r>
            <a:r>
              <a:rPr lang="en-GB" altLang="fr-FR" dirty="0"/>
              <a:t> le format du </a:t>
            </a:r>
            <a:r>
              <a:rPr lang="en-GB" altLang="fr-FR" dirty="0" err="1"/>
              <a:t>texte</a:t>
            </a:r>
            <a:r>
              <a:rPr lang="en-GB" altLang="fr-FR" dirty="0"/>
              <a:t>-titre</a:t>
            </a:r>
          </a:p>
        </p:txBody>
      </p:sp>
      <p:sp>
        <p:nvSpPr>
          <p:cNvPr id="3" name="Espace réservé du numéro de diapositive 5">
            <a:extLst>
              <a:ext uri="{FF2B5EF4-FFF2-40B4-BE49-F238E27FC236}">
                <a16:creationId xmlns="" xmlns:a16="http://schemas.microsoft.com/office/drawing/2014/main" id="{E8884DFA-47B4-4475-BBB4-F052945B9116}"/>
              </a:ext>
            </a:extLst>
          </p:cNvPr>
          <p:cNvSpPr>
            <a:spLocks noGrp="1"/>
          </p:cNvSpPr>
          <p:nvPr>
            <p:ph type="sldNum" sz="quarter" idx="10"/>
          </p:nvPr>
        </p:nvSpPr>
        <p:spPr/>
        <p:txBody>
          <a:bodyPr/>
          <a:lstStyle>
            <a:lvl1pPr>
              <a:defRPr/>
            </a:lvl1pPr>
          </a:lstStyle>
          <a:p>
            <a:pPr>
              <a:defRPr/>
            </a:pPr>
            <a:fld id="{F7B741CA-7E6C-4204-BF08-D443CDF445C9}" type="slidenum">
              <a:rPr lang="fr-FR"/>
              <a:pPr>
                <a:defRPr/>
              </a:pPr>
              <a:t>‹N°›</a:t>
            </a:fld>
            <a:endParaRPr lang="fr-FR" dirty="0"/>
          </a:p>
        </p:txBody>
      </p:sp>
      <p:sp>
        <p:nvSpPr>
          <p:cNvPr id="4" name="Espace réservé du pied de page 4">
            <a:extLst>
              <a:ext uri="{FF2B5EF4-FFF2-40B4-BE49-F238E27FC236}">
                <a16:creationId xmlns="" xmlns:a16="http://schemas.microsoft.com/office/drawing/2014/main" id="{9CAAA3E6-1FF2-4AAD-A1BC-094211D37BF1}"/>
              </a:ext>
            </a:extLst>
          </p:cNvPr>
          <p:cNvSpPr>
            <a:spLocks noGrp="1"/>
          </p:cNvSpPr>
          <p:nvPr>
            <p:ph type="ftr" sz="quarter" idx="11"/>
          </p:nvPr>
        </p:nvSpPr>
        <p:spPr/>
        <p:txBody>
          <a:bodyPr/>
          <a:lstStyle>
            <a:lvl1pPr>
              <a:defRPr/>
            </a:lvl1pPr>
          </a:lstStyle>
          <a:p>
            <a:pPr>
              <a:defRPr/>
            </a:pPr>
            <a:r>
              <a:rPr lang="fr-FR" altLang="fr-FR"/>
              <a:t>Direction Générale des Finances Publiques / Direction de l'Immobilier de l'Etat</a:t>
            </a:r>
            <a:endParaRPr lang="fr-FR" altLang="fr-FR" dirty="0"/>
          </a:p>
        </p:txBody>
      </p:sp>
    </p:spTree>
    <p:extLst>
      <p:ext uri="{BB962C8B-B14F-4D97-AF65-F5344CB8AC3E}">
        <p14:creationId xmlns:p14="http://schemas.microsoft.com/office/powerpoint/2010/main" val="3270930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pic>
        <p:nvPicPr>
          <p:cNvPr id="6" name="Image 5">
            <a:extLst>
              <a:ext uri="{FF2B5EF4-FFF2-40B4-BE49-F238E27FC236}">
                <a16:creationId xmlns="" xmlns:a16="http://schemas.microsoft.com/office/drawing/2014/main" id="{A4DB97A0-FE5B-4179-8A9C-B6C9E6D7E4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
            <a:ext cx="9144000" cy="5143501"/>
          </a:xfrm>
          <a:prstGeom prst="rect">
            <a:avLst/>
          </a:prstGeom>
        </p:spPr>
      </p:pic>
      <p:sp>
        <p:nvSpPr>
          <p:cNvPr id="8" name="Rectangle 7">
            <a:extLst>
              <a:ext uri="{FF2B5EF4-FFF2-40B4-BE49-F238E27FC236}">
                <a16:creationId xmlns="" xmlns:a16="http://schemas.microsoft.com/office/drawing/2014/main" id="{162CCA92-F690-4686-8227-F69A1193CE0B}"/>
              </a:ext>
            </a:extLst>
          </p:cNvPr>
          <p:cNvSpPr/>
          <p:nvPr userDrawn="1"/>
        </p:nvSpPr>
        <p:spPr>
          <a:xfrm>
            <a:off x="4584818" y="339502"/>
            <a:ext cx="4248471" cy="44855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8">
            <a:extLst>
              <a:ext uri="{FF2B5EF4-FFF2-40B4-BE49-F238E27FC236}">
                <a16:creationId xmlns="" xmlns:a16="http://schemas.microsoft.com/office/drawing/2014/main" id="{DCBA2578-7ED6-4440-B99E-35ED0C62077B}"/>
              </a:ext>
            </a:extLst>
          </p:cNvPr>
          <p:cNvSpPr>
            <a:spLocks noGrp="1"/>
          </p:cNvSpPr>
          <p:nvPr>
            <p:ph type="body" sz="quarter" idx="10" hasCustomPrompt="1"/>
          </p:nvPr>
        </p:nvSpPr>
        <p:spPr>
          <a:xfrm>
            <a:off x="4716017" y="779463"/>
            <a:ext cx="3959672" cy="712787"/>
          </a:xfrm>
          <a:prstGeom prst="rect">
            <a:avLst/>
          </a:prstGeom>
        </p:spPr>
        <p:txBody>
          <a:bodyPr/>
          <a:lstStyle>
            <a:lvl1pPr>
              <a:defRPr/>
            </a:lvl1pPr>
          </a:lstStyle>
          <a:p>
            <a:pPr lvl="0"/>
            <a:r>
              <a:rPr lang="fr-FR" dirty="0"/>
              <a:t>Texte</a:t>
            </a:r>
          </a:p>
        </p:txBody>
      </p:sp>
      <p:pic>
        <p:nvPicPr>
          <p:cNvPr id="2" name="Image 1"/>
          <p:cNvPicPr>
            <a:picLocks noChangeAspect="1"/>
          </p:cNvPicPr>
          <p:nvPr userDrawn="1"/>
        </p:nvPicPr>
        <p:blipFill>
          <a:blip r:embed="rId3"/>
          <a:stretch>
            <a:fillRect/>
          </a:stretch>
        </p:blipFill>
        <p:spPr>
          <a:xfrm>
            <a:off x="107504" y="11519"/>
            <a:ext cx="1523824" cy="925723"/>
          </a:xfrm>
          <a:prstGeom prst="rect">
            <a:avLst/>
          </a:prstGeom>
        </p:spPr>
      </p:pic>
    </p:spTree>
    <p:extLst>
      <p:ext uri="{BB962C8B-B14F-4D97-AF65-F5344CB8AC3E}">
        <p14:creationId xmlns:p14="http://schemas.microsoft.com/office/powerpoint/2010/main" val="3201301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erge_3">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050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sp>
        <p:nvSpPr>
          <p:cNvPr id="2" name="Espace réservé de la date 1"/>
          <p:cNvSpPr>
            <a:spLocks noGrp="1"/>
          </p:cNvSpPr>
          <p:nvPr>
            <p:ph type="dt" sz="half" idx="10"/>
          </p:nvPr>
        </p:nvSpPr>
        <p:spPr bwMode="gray"/>
        <p:txBody>
          <a:bodyPr/>
          <a:lstStyle/>
          <a:p>
            <a:pPr algn="r"/>
            <a:fld id="{22173D19-A951-479C-89F3-24926771D080}" type="datetime1">
              <a:rPr lang="fr-FR" cap="all" smtClean="0"/>
              <a:t>11/03/2024</a:t>
            </a:fld>
            <a:endParaRPr lang="fr-FR" cap="all" dirty="0"/>
          </a:p>
        </p:txBody>
      </p:sp>
      <p:sp>
        <p:nvSpPr>
          <p:cNvPr id="3" name="Espace réservé du pied de page 2"/>
          <p:cNvSpPr>
            <a:spLocks noGrp="1"/>
          </p:cNvSpPr>
          <p:nvPr>
            <p:ph type="ftr" sz="quarter" idx="11"/>
          </p:nvPr>
        </p:nvSpPr>
        <p:spPr bwMode="gray"/>
        <p:txBody>
          <a:bodyPr/>
          <a:lstStyle/>
          <a:p>
            <a:r>
              <a:rPr lang="fr-FR" dirty="0"/>
              <a:t>Direction Générale des Finances Publiques / Direction de l'Immobilier de l'Etat</a:t>
            </a:r>
          </a:p>
        </p:txBody>
      </p:sp>
      <p:sp>
        <p:nvSpPr>
          <p:cNvPr id="8" name="Espace réservé du numéro de diapositive 7"/>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1" name="Espace réservé du texte 10"/>
          <p:cNvSpPr>
            <a:spLocks noGrp="1"/>
          </p:cNvSpPr>
          <p:nvPr>
            <p:ph type="body" sz="quarter" idx="13" hasCustomPrompt="1"/>
          </p:nvPr>
        </p:nvSpPr>
        <p:spPr bwMode="gray">
          <a:xfrm>
            <a:off x="360000" y="2346046"/>
            <a:ext cx="8424000" cy="1089800"/>
          </a:xfrm>
        </p:spPr>
        <p:txBody>
          <a:bodyPr/>
          <a:lstStyle>
            <a:lvl1pPr>
              <a:lnSpc>
                <a:spcPct val="90000"/>
              </a:lnSpc>
              <a:spcAft>
                <a:spcPts val="0"/>
              </a:spcAft>
              <a:defRPr sz="3250" b="1" cap="all" baseline="0">
                <a:latin typeface="Marianne" panose="02000000000000000000" pitchFamily="50" charset="0"/>
              </a:defRPr>
            </a:lvl1pPr>
            <a:lvl2pPr marL="0" indent="0">
              <a:spcBef>
                <a:spcPts val="500"/>
              </a:spcBef>
              <a:spcAft>
                <a:spcPts val="0"/>
              </a:spcAft>
              <a:buNone/>
              <a:defRPr lang="fr-FR" sz="3250" b="1" kern="1200" cap="all" baseline="0" dirty="0" smtClean="0">
                <a:solidFill>
                  <a:schemeClr val="tx1"/>
                </a:solidFill>
                <a:latin typeface="Marianne" panose="02000000000000000000" pitchFamily="50" charset="0"/>
                <a:ea typeface="+mn-ea"/>
                <a:cs typeface="+mn-cs"/>
              </a:defRPr>
            </a:lvl2pPr>
          </a:lstStyle>
          <a:p>
            <a:pPr lvl="0"/>
            <a:r>
              <a:rPr lang="fr-FR" dirty="0"/>
              <a:t>Titre</a:t>
            </a:r>
          </a:p>
          <a:p>
            <a:pPr lvl="1"/>
            <a:r>
              <a:rPr lang="fr-FR" dirty="0"/>
              <a:t>Titre</a:t>
            </a:r>
          </a:p>
          <a:p>
            <a:pPr lvl="1"/>
            <a:endParaRPr lang="fr-FR" dirty="0"/>
          </a:p>
        </p:txBody>
      </p:sp>
      <p:cxnSp>
        <p:nvCxnSpPr>
          <p:cNvPr id="12" name="Connecteur droit 11"/>
          <p:cNvCxnSpPr/>
          <p:nvPr userDrawn="1"/>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10">
            <a:extLst>
              <a:ext uri="{FF2B5EF4-FFF2-40B4-BE49-F238E27FC236}">
                <a16:creationId xmlns="" xmlns:a16="http://schemas.microsoft.com/office/drawing/2014/main" id="{6416B7F6-4152-46BC-B0A7-EEB338AA37DF}"/>
              </a:ext>
            </a:extLst>
          </p:cNvPr>
          <p:cNvSpPr>
            <a:spLocks noGrp="1"/>
          </p:cNvSpPr>
          <p:nvPr>
            <p:ph type="body" sz="quarter" idx="14" hasCustomPrompt="1"/>
          </p:nvPr>
        </p:nvSpPr>
        <p:spPr bwMode="gray">
          <a:xfrm>
            <a:off x="360000" y="3579862"/>
            <a:ext cx="8424000" cy="648072"/>
          </a:xfrm>
        </p:spPr>
        <p:txBody>
          <a:bodyPr/>
          <a:lstStyle>
            <a:lvl1pPr>
              <a:lnSpc>
                <a:spcPct val="90000"/>
              </a:lnSpc>
              <a:spcAft>
                <a:spcPts val="0"/>
              </a:spcAft>
              <a:defRPr sz="3250" b="1" cap="all" baseline="0">
                <a:latin typeface="Marianne" panose="02000000000000000000" pitchFamily="50" charset="0"/>
              </a:defRPr>
            </a:lvl1pPr>
            <a:lvl2pPr marL="0" indent="0">
              <a:spcBef>
                <a:spcPts val="500"/>
              </a:spcBef>
              <a:spcAft>
                <a:spcPts val="0"/>
              </a:spcAft>
              <a:buNone/>
              <a:defRPr sz="1850">
                <a:latin typeface="Marianne" panose="02000000000000000000" pitchFamily="50" charset="0"/>
              </a:defRPr>
            </a:lvl2pPr>
          </a:lstStyle>
          <a:p>
            <a:pPr lvl="1"/>
            <a:r>
              <a:rPr lang="fr-FR" dirty="0"/>
              <a:t>Sous-titre</a:t>
            </a:r>
          </a:p>
          <a:p>
            <a:pPr lvl="1"/>
            <a:r>
              <a:rPr lang="fr-FR" dirty="0"/>
              <a:t>Sous-titre</a:t>
            </a:r>
          </a:p>
        </p:txBody>
      </p:sp>
      <p:pic>
        <p:nvPicPr>
          <p:cNvPr id="4" name="Image 3"/>
          <p:cNvPicPr>
            <a:picLocks noChangeAspect="1"/>
          </p:cNvPicPr>
          <p:nvPr userDrawn="1"/>
        </p:nvPicPr>
        <p:blipFill>
          <a:blip r:embed="rId2"/>
          <a:stretch>
            <a:fillRect/>
          </a:stretch>
        </p:blipFill>
        <p:spPr>
          <a:xfrm>
            <a:off x="180000" y="90000"/>
            <a:ext cx="2933544" cy="1782128"/>
          </a:xfrm>
          <a:prstGeom prst="rect">
            <a:avLst/>
          </a:prstGeom>
        </p:spPr>
      </p:pic>
    </p:spTree>
    <p:extLst>
      <p:ext uri="{BB962C8B-B14F-4D97-AF65-F5344CB8AC3E}">
        <p14:creationId xmlns:p14="http://schemas.microsoft.com/office/powerpoint/2010/main" val="1566816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1115616" y="74123"/>
            <a:ext cx="7668383" cy="720000"/>
          </a:xfrm>
        </p:spPr>
        <p:txBody>
          <a:bodyPr wrap="none"/>
          <a:lstStyle>
            <a:lvl1pPr>
              <a:defRPr/>
            </a:lvl1pPr>
          </a:lstStyle>
          <a:p>
            <a:r>
              <a:rPr lang="fr-FR" dirty="0"/>
              <a:t>Titre</a:t>
            </a:r>
          </a:p>
        </p:txBody>
      </p:sp>
      <p:sp>
        <p:nvSpPr>
          <p:cNvPr id="3" name="Espace réservé de la date 2"/>
          <p:cNvSpPr>
            <a:spLocks noGrp="1"/>
          </p:cNvSpPr>
          <p:nvPr>
            <p:ph type="dt" sz="half" idx="10"/>
          </p:nvPr>
        </p:nvSpPr>
        <p:spPr bwMode="gray"/>
        <p:txBody>
          <a:bodyPr/>
          <a:lstStyle/>
          <a:p>
            <a:pPr algn="r"/>
            <a:fld id="{2E188AC8-CE3D-455B-A9FB-997C46841771}" type="datetime1">
              <a:rPr lang="fr-FR" cap="all" smtClean="0"/>
              <a:t>11/03/2024</a:t>
            </a:fld>
            <a:endParaRPr lang="fr-FR" cap="all" dirty="0"/>
          </a:p>
        </p:txBody>
      </p:sp>
      <p:sp>
        <p:nvSpPr>
          <p:cNvPr id="4" name="Espace réservé du pied de page 3"/>
          <p:cNvSpPr>
            <a:spLocks noGrp="1"/>
          </p:cNvSpPr>
          <p:nvPr>
            <p:ph type="ftr" sz="quarter" idx="11"/>
          </p:nvPr>
        </p:nvSpPr>
        <p:spPr bwMode="gray"/>
        <p:txBody>
          <a:bodyPr/>
          <a:lstStyle/>
          <a:p>
            <a:r>
              <a:rPr lang="fr-FR"/>
              <a:t>Direction Générale des Finances Publiques / Direction de l'Immobilier de l'Etat</a:t>
            </a:r>
            <a:endParaRPr lang="fr-FR"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59998" y="1203598"/>
            <a:ext cx="2520000" cy="321917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3312000" y="1205230"/>
            <a:ext cx="2520000" cy="321917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6263999" y="1205230"/>
            <a:ext cx="2520000" cy="321917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Tree>
    <p:extLst>
      <p:ext uri="{BB962C8B-B14F-4D97-AF65-F5344CB8AC3E}">
        <p14:creationId xmlns:p14="http://schemas.microsoft.com/office/powerpoint/2010/main" val="3069978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pic>
        <p:nvPicPr>
          <p:cNvPr id="10" name="Image 9" descr="Une image contenant extérieur, cité, bâtiment, route&#10;&#10;Description générée automatiquement">
            <a:extLst>
              <a:ext uri="{FF2B5EF4-FFF2-40B4-BE49-F238E27FC236}">
                <a16:creationId xmlns="" xmlns:a16="http://schemas.microsoft.com/office/drawing/2014/main" id="{D29F9AB3-B8A3-4774-9830-85979441DD3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2" name="Rectangle 11">
            <a:extLst>
              <a:ext uri="{FF2B5EF4-FFF2-40B4-BE49-F238E27FC236}">
                <a16:creationId xmlns="" xmlns:a16="http://schemas.microsoft.com/office/drawing/2014/main" id="{6D5CA385-33B9-4E3D-A4A6-94C78BD4A8E2}"/>
              </a:ext>
            </a:extLst>
          </p:cNvPr>
          <p:cNvSpPr/>
          <p:nvPr userDrawn="1"/>
        </p:nvSpPr>
        <p:spPr>
          <a:xfrm>
            <a:off x="293280" y="4783500"/>
            <a:ext cx="8527191" cy="36345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 xmlns:a16="http://schemas.microsoft.com/office/drawing/2014/main" id="{58D47C29-D9AF-43FE-A8FA-DB084732BDE8}"/>
              </a:ext>
            </a:extLst>
          </p:cNvPr>
          <p:cNvSpPr/>
          <p:nvPr userDrawn="1"/>
        </p:nvSpPr>
        <p:spPr>
          <a:xfrm>
            <a:off x="293280" y="1995686"/>
            <a:ext cx="8527191" cy="145902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bwMode="gray">
          <a:xfrm>
            <a:off x="359999" y="2067694"/>
            <a:ext cx="8424000" cy="1387012"/>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tx1"/>
            </a:solidFill>
          </a:ln>
        </p:spPr>
        <p:txBody>
          <a:bodyPr lIns="0" bIns="360000" anchor="ctr" anchorCtr="0"/>
          <a:lstStyle>
            <a:lvl1pPr marL="396000" indent="-396000">
              <a:buFont typeface="+mj-lt"/>
              <a:buAutoNum type="arabicPeriod"/>
              <a:defRPr sz="3250"/>
            </a:lvl1pPr>
          </a:lstStyle>
          <a:p>
            <a:r>
              <a:rPr lang="fr-FR" dirty="0"/>
              <a:t>Titre</a:t>
            </a:r>
          </a:p>
        </p:txBody>
      </p:sp>
      <p:sp>
        <p:nvSpPr>
          <p:cNvPr id="3" name="Espace réservé de la date 2"/>
          <p:cNvSpPr>
            <a:spLocks noGrp="1"/>
          </p:cNvSpPr>
          <p:nvPr>
            <p:ph type="dt" sz="half" idx="10"/>
          </p:nvPr>
        </p:nvSpPr>
        <p:spPr bwMode="gray"/>
        <p:txBody>
          <a:bodyPr/>
          <a:lstStyle/>
          <a:p>
            <a:pPr algn="r"/>
            <a:fld id="{212167D9-3BB0-4A49-9C19-BE040510FDBC}" type="datetime1">
              <a:rPr lang="fr-FR" cap="all" smtClean="0"/>
              <a:t>11/03/2024</a:t>
            </a:fld>
            <a:endParaRPr lang="fr-FR" cap="all" dirty="0"/>
          </a:p>
        </p:txBody>
      </p:sp>
      <p:sp>
        <p:nvSpPr>
          <p:cNvPr id="4" name="Espace réservé du pied de page 3"/>
          <p:cNvSpPr>
            <a:spLocks noGrp="1"/>
          </p:cNvSpPr>
          <p:nvPr>
            <p:ph type="ftr" sz="quarter" idx="11"/>
          </p:nvPr>
        </p:nvSpPr>
        <p:spPr bwMode="gray"/>
        <p:txBody>
          <a:bodyPr/>
          <a:lstStyle/>
          <a:p>
            <a:r>
              <a:rPr lang="fr-FR" dirty="0"/>
              <a:t>Direction Générale des Finances Publiques / Direction de l'Immobilier de l'Etat</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pic>
        <p:nvPicPr>
          <p:cNvPr id="6" name="Image 5"/>
          <p:cNvPicPr>
            <a:picLocks noChangeAspect="1"/>
          </p:cNvPicPr>
          <p:nvPr userDrawn="1"/>
        </p:nvPicPr>
        <p:blipFill>
          <a:blip r:embed="rId3"/>
          <a:stretch>
            <a:fillRect/>
          </a:stretch>
        </p:blipFill>
        <p:spPr>
          <a:xfrm>
            <a:off x="293280" y="260895"/>
            <a:ext cx="1174644" cy="713596"/>
          </a:xfrm>
          <a:prstGeom prst="rect">
            <a:avLst/>
          </a:prstGeom>
        </p:spPr>
      </p:pic>
    </p:spTree>
    <p:extLst>
      <p:ext uri="{BB962C8B-B14F-4D97-AF65-F5344CB8AC3E}">
        <p14:creationId xmlns:p14="http://schemas.microsoft.com/office/powerpoint/2010/main" val="1378298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hapitre">
    <p:spTree>
      <p:nvGrpSpPr>
        <p:cNvPr id="1" name=""/>
        <p:cNvGrpSpPr/>
        <p:nvPr/>
      </p:nvGrpSpPr>
      <p:grpSpPr>
        <a:xfrm>
          <a:off x="0" y="0"/>
          <a:ext cx="0" cy="0"/>
          <a:chOff x="0" y="0"/>
          <a:chExt cx="0" cy="0"/>
        </a:xfrm>
      </p:grpSpPr>
      <p:pic>
        <p:nvPicPr>
          <p:cNvPr id="10" name="Image 9">
            <a:extLst>
              <a:ext uri="{FF2B5EF4-FFF2-40B4-BE49-F238E27FC236}">
                <a16:creationId xmlns="" xmlns:a16="http://schemas.microsoft.com/office/drawing/2014/main" id="{D29F9AB3-B8A3-4774-9830-85979441DD3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2" name="Rectangle 11">
            <a:extLst>
              <a:ext uri="{FF2B5EF4-FFF2-40B4-BE49-F238E27FC236}">
                <a16:creationId xmlns="" xmlns:a16="http://schemas.microsoft.com/office/drawing/2014/main" id="{6D5CA385-33B9-4E3D-A4A6-94C78BD4A8E2}"/>
              </a:ext>
            </a:extLst>
          </p:cNvPr>
          <p:cNvSpPr/>
          <p:nvPr userDrawn="1"/>
        </p:nvSpPr>
        <p:spPr>
          <a:xfrm>
            <a:off x="293280" y="4783500"/>
            <a:ext cx="8527191" cy="36345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 xmlns:a16="http://schemas.microsoft.com/office/drawing/2014/main" id="{58D47C29-D9AF-43FE-A8FA-DB084732BDE8}"/>
              </a:ext>
            </a:extLst>
          </p:cNvPr>
          <p:cNvSpPr/>
          <p:nvPr userDrawn="1"/>
        </p:nvSpPr>
        <p:spPr>
          <a:xfrm>
            <a:off x="293280" y="1995686"/>
            <a:ext cx="8527191" cy="145902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bwMode="gray">
          <a:xfrm>
            <a:off x="359999" y="2067694"/>
            <a:ext cx="8424000" cy="1387012"/>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tx1"/>
            </a:solidFill>
          </a:ln>
        </p:spPr>
        <p:txBody>
          <a:bodyPr lIns="0" bIns="360000" anchor="ctr" anchorCtr="0"/>
          <a:lstStyle>
            <a:lvl1pPr marL="396000" indent="-396000">
              <a:buFont typeface="+mj-lt"/>
              <a:buAutoNum type="arabicPeriod"/>
              <a:defRPr sz="3250"/>
            </a:lvl1pPr>
          </a:lstStyle>
          <a:p>
            <a:r>
              <a:rPr lang="fr-FR" dirty="0"/>
              <a:t>Titre</a:t>
            </a:r>
          </a:p>
        </p:txBody>
      </p:sp>
      <p:sp>
        <p:nvSpPr>
          <p:cNvPr id="3" name="Espace réservé de la date 2"/>
          <p:cNvSpPr>
            <a:spLocks noGrp="1"/>
          </p:cNvSpPr>
          <p:nvPr>
            <p:ph type="dt" sz="half" idx="10"/>
          </p:nvPr>
        </p:nvSpPr>
        <p:spPr bwMode="gray"/>
        <p:txBody>
          <a:bodyPr/>
          <a:lstStyle/>
          <a:p>
            <a:pPr algn="r"/>
            <a:fld id="{9A89036E-3F08-40B5-9BB4-B58FC7A303B4}" type="datetime1">
              <a:rPr lang="fr-FR" cap="all" smtClean="0"/>
              <a:t>11/03/2024</a:t>
            </a:fld>
            <a:endParaRPr lang="fr-FR" cap="all" dirty="0"/>
          </a:p>
        </p:txBody>
      </p:sp>
      <p:sp>
        <p:nvSpPr>
          <p:cNvPr id="4" name="Espace réservé du pied de page 3"/>
          <p:cNvSpPr>
            <a:spLocks noGrp="1"/>
          </p:cNvSpPr>
          <p:nvPr>
            <p:ph type="ftr" sz="quarter" idx="11"/>
          </p:nvPr>
        </p:nvSpPr>
        <p:spPr bwMode="gray"/>
        <p:txBody>
          <a:bodyPr/>
          <a:lstStyle/>
          <a:p>
            <a:r>
              <a:rPr lang="fr-FR" dirty="0"/>
              <a:t>Direction Générale des Finances Publiques / Direction de l'Immobilier de l'Etat</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pic>
        <p:nvPicPr>
          <p:cNvPr id="6" name="Image 5"/>
          <p:cNvPicPr>
            <a:picLocks noChangeAspect="1"/>
          </p:cNvPicPr>
          <p:nvPr userDrawn="1"/>
        </p:nvPicPr>
        <p:blipFill>
          <a:blip r:embed="rId4"/>
          <a:stretch>
            <a:fillRect/>
          </a:stretch>
        </p:blipFill>
        <p:spPr>
          <a:xfrm>
            <a:off x="179512" y="51470"/>
            <a:ext cx="1710402" cy="1039069"/>
          </a:xfrm>
          <a:prstGeom prst="rect">
            <a:avLst/>
          </a:prstGeom>
        </p:spPr>
      </p:pic>
    </p:spTree>
    <p:extLst>
      <p:ext uri="{BB962C8B-B14F-4D97-AF65-F5344CB8AC3E}">
        <p14:creationId xmlns:p14="http://schemas.microsoft.com/office/powerpoint/2010/main" val="142473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hapitre">
    <p:spTree>
      <p:nvGrpSpPr>
        <p:cNvPr id="1" name=""/>
        <p:cNvGrpSpPr/>
        <p:nvPr/>
      </p:nvGrpSpPr>
      <p:grpSpPr>
        <a:xfrm>
          <a:off x="0" y="0"/>
          <a:ext cx="0" cy="0"/>
          <a:chOff x="0" y="0"/>
          <a:chExt cx="0" cy="0"/>
        </a:xfrm>
      </p:grpSpPr>
      <p:pic>
        <p:nvPicPr>
          <p:cNvPr id="10" name="Image 9">
            <a:extLst>
              <a:ext uri="{FF2B5EF4-FFF2-40B4-BE49-F238E27FC236}">
                <a16:creationId xmlns="" xmlns:a16="http://schemas.microsoft.com/office/drawing/2014/main" id="{D29F9AB3-B8A3-4774-9830-85979441DD3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12" name="Rectangle 11">
            <a:extLst>
              <a:ext uri="{FF2B5EF4-FFF2-40B4-BE49-F238E27FC236}">
                <a16:creationId xmlns="" xmlns:a16="http://schemas.microsoft.com/office/drawing/2014/main" id="{6D5CA385-33B9-4E3D-A4A6-94C78BD4A8E2}"/>
              </a:ext>
            </a:extLst>
          </p:cNvPr>
          <p:cNvSpPr/>
          <p:nvPr userDrawn="1"/>
        </p:nvSpPr>
        <p:spPr>
          <a:xfrm>
            <a:off x="293280" y="4783500"/>
            <a:ext cx="8527191" cy="36345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 xmlns:a16="http://schemas.microsoft.com/office/drawing/2014/main" id="{58D47C29-D9AF-43FE-A8FA-DB084732BDE8}"/>
              </a:ext>
            </a:extLst>
          </p:cNvPr>
          <p:cNvSpPr/>
          <p:nvPr userDrawn="1"/>
        </p:nvSpPr>
        <p:spPr>
          <a:xfrm>
            <a:off x="293280" y="1995686"/>
            <a:ext cx="8527191" cy="145902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bwMode="gray">
          <a:xfrm>
            <a:off x="359999" y="2067694"/>
            <a:ext cx="8424000" cy="1387012"/>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tx1"/>
            </a:solidFill>
          </a:ln>
        </p:spPr>
        <p:txBody>
          <a:bodyPr lIns="0" bIns="360000" anchor="ctr" anchorCtr="0"/>
          <a:lstStyle>
            <a:lvl1pPr marL="396000" indent="-396000">
              <a:buFont typeface="+mj-lt"/>
              <a:buAutoNum type="arabicPeriod"/>
              <a:defRPr sz="3250"/>
            </a:lvl1pPr>
          </a:lstStyle>
          <a:p>
            <a:r>
              <a:rPr lang="fr-FR" dirty="0"/>
              <a:t>Titre</a:t>
            </a:r>
          </a:p>
        </p:txBody>
      </p:sp>
      <p:sp>
        <p:nvSpPr>
          <p:cNvPr id="3" name="Espace réservé de la date 2"/>
          <p:cNvSpPr>
            <a:spLocks noGrp="1"/>
          </p:cNvSpPr>
          <p:nvPr>
            <p:ph type="dt" sz="half" idx="10"/>
          </p:nvPr>
        </p:nvSpPr>
        <p:spPr bwMode="gray"/>
        <p:txBody>
          <a:bodyPr/>
          <a:lstStyle/>
          <a:p>
            <a:pPr algn="r"/>
            <a:fld id="{A16D1FB5-257C-483D-9C80-892C324A0AD8}" type="datetime1">
              <a:rPr lang="fr-FR" cap="all" smtClean="0"/>
              <a:t>11/03/2024</a:t>
            </a:fld>
            <a:endParaRPr lang="fr-FR" cap="all" dirty="0"/>
          </a:p>
        </p:txBody>
      </p:sp>
      <p:sp>
        <p:nvSpPr>
          <p:cNvPr id="4" name="Espace réservé du pied de page 3"/>
          <p:cNvSpPr>
            <a:spLocks noGrp="1"/>
          </p:cNvSpPr>
          <p:nvPr>
            <p:ph type="ftr" sz="quarter" idx="11"/>
          </p:nvPr>
        </p:nvSpPr>
        <p:spPr bwMode="gray"/>
        <p:txBody>
          <a:bodyPr/>
          <a:lstStyle/>
          <a:p>
            <a:r>
              <a:rPr lang="fr-FR" dirty="0"/>
              <a:t>Direction Générale des Finances Publiques / Direction de l'Immobilier de l'Etat</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pic>
        <p:nvPicPr>
          <p:cNvPr id="6" name="Image 5"/>
          <p:cNvPicPr>
            <a:picLocks noChangeAspect="1"/>
          </p:cNvPicPr>
          <p:nvPr userDrawn="1"/>
        </p:nvPicPr>
        <p:blipFill>
          <a:blip r:embed="rId3"/>
          <a:stretch>
            <a:fillRect/>
          </a:stretch>
        </p:blipFill>
        <p:spPr>
          <a:xfrm>
            <a:off x="293280" y="114624"/>
            <a:ext cx="1453858" cy="883219"/>
          </a:xfrm>
          <a:prstGeom prst="rect">
            <a:avLst/>
          </a:prstGeom>
        </p:spPr>
      </p:pic>
    </p:spTree>
    <p:extLst>
      <p:ext uri="{BB962C8B-B14F-4D97-AF65-F5344CB8AC3E}">
        <p14:creationId xmlns:p14="http://schemas.microsoft.com/office/powerpoint/2010/main" val="269859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hapitre">
    <p:spTree>
      <p:nvGrpSpPr>
        <p:cNvPr id="1" name=""/>
        <p:cNvGrpSpPr/>
        <p:nvPr/>
      </p:nvGrpSpPr>
      <p:grpSpPr>
        <a:xfrm>
          <a:off x="0" y="0"/>
          <a:ext cx="0" cy="0"/>
          <a:chOff x="0" y="0"/>
          <a:chExt cx="0" cy="0"/>
        </a:xfrm>
      </p:grpSpPr>
      <p:pic>
        <p:nvPicPr>
          <p:cNvPr id="10" name="Image 9">
            <a:extLst>
              <a:ext uri="{FF2B5EF4-FFF2-40B4-BE49-F238E27FC236}">
                <a16:creationId xmlns="" xmlns:a16="http://schemas.microsoft.com/office/drawing/2014/main" id="{D29F9AB3-B8A3-4774-9830-85979441DD3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2" name="Rectangle 11">
            <a:extLst>
              <a:ext uri="{FF2B5EF4-FFF2-40B4-BE49-F238E27FC236}">
                <a16:creationId xmlns="" xmlns:a16="http://schemas.microsoft.com/office/drawing/2014/main" id="{6D5CA385-33B9-4E3D-A4A6-94C78BD4A8E2}"/>
              </a:ext>
            </a:extLst>
          </p:cNvPr>
          <p:cNvSpPr/>
          <p:nvPr userDrawn="1"/>
        </p:nvSpPr>
        <p:spPr>
          <a:xfrm>
            <a:off x="293280" y="4783500"/>
            <a:ext cx="8527191" cy="36345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 xmlns:a16="http://schemas.microsoft.com/office/drawing/2014/main" id="{58D47C29-D9AF-43FE-A8FA-DB084732BDE8}"/>
              </a:ext>
            </a:extLst>
          </p:cNvPr>
          <p:cNvSpPr/>
          <p:nvPr userDrawn="1"/>
        </p:nvSpPr>
        <p:spPr>
          <a:xfrm>
            <a:off x="293280" y="1995686"/>
            <a:ext cx="8527191" cy="145902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bwMode="gray">
          <a:xfrm>
            <a:off x="359999" y="2067694"/>
            <a:ext cx="8424000" cy="1387012"/>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tx1"/>
            </a:solidFill>
          </a:ln>
        </p:spPr>
        <p:txBody>
          <a:bodyPr lIns="0" bIns="360000" anchor="ctr" anchorCtr="0"/>
          <a:lstStyle>
            <a:lvl1pPr marL="396000" indent="-396000">
              <a:buFont typeface="+mj-lt"/>
              <a:buAutoNum type="arabicPeriod"/>
              <a:defRPr sz="3250"/>
            </a:lvl1pPr>
          </a:lstStyle>
          <a:p>
            <a:r>
              <a:rPr lang="fr-FR" dirty="0"/>
              <a:t>Titre</a:t>
            </a:r>
          </a:p>
        </p:txBody>
      </p:sp>
      <p:sp>
        <p:nvSpPr>
          <p:cNvPr id="3" name="Espace réservé de la date 2"/>
          <p:cNvSpPr>
            <a:spLocks noGrp="1"/>
          </p:cNvSpPr>
          <p:nvPr>
            <p:ph type="dt" sz="half" idx="10"/>
          </p:nvPr>
        </p:nvSpPr>
        <p:spPr bwMode="gray"/>
        <p:txBody>
          <a:bodyPr/>
          <a:lstStyle/>
          <a:p>
            <a:pPr algn="r"/>
            <a:fld id="{D44A14F1-7B8C-4736-8A6B-E676148AEBFD}" type="datetime1">
              <a:rPr lang="fr-FR" cap="all" smtClean="0"/>
              <a:t>11/03/2024</a:t>
            </a:fld>
            <a:endParaRPr lang="fr-FR" cap="all" dirty="0"/>
          </a:p>
        </p:txBody>
      </p:sp>
      <p:sp>
        <p:nvSpPr>
          <p:cNvPr id="4" name="Espace réservé du pied de page 3"/>
          <p:cNvSpPr>
            <a:spLocks noGrp="1"/>
          </p:cNvSpPr>
          <p:nvPr>
            <p:ph type="ftr" sz="quarter" idx="11"/>
          </p:nvPr>
        </p:nvSpPr>
        <p:spPr bwMode="gray"/>
        <p:txBody>
          <a:bodyPr/>
          <a:lstStyle/>
          <a:p>
            <a:r>
              <a:rPr lang="fr-FR" dirty="0"/>
              <a:t>Direction Générale des Finances Publiques / Direction de l'Immobilier de l'Etat</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pic>
        <p:nvPicPr>
          <p:cNvPr id="6" name="Image 5"/>
          <p:cNvPicPr>
            <a:picLocks noChangeAspect="1"/>
          </p:cNvPicPr>
          <p:nvPr userDrawn="1"/>
        </p:nvPicPr>
        <p:blipFill>
          <a:blip r:embed="rId4"/>
          <a:stretch>
            <a:fillRect/>
          </a:stretch>
        </p:blipFill>
        <p:spPr>
          <a:xfrm>
            <a:off x="282608" y="91078"/>
            <a:ext cx="1440021" cy="874813"/>
          </a:xfrm>
          <a:prstGeom prst="rect">
            <a:avLst/>
          </a:prstGeom>
        </p:spPr>
      </p:pic>
    </p:spTree>
    <p:extLst>
      <p:ext uri="{BB962C8B-B14F-4D97-AF65-F5344CB8AC3E}">
        <p14:creationId xmlns:p14="http://schemas.microsoft.com/office/powerpoint/2010/main" val="2554522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re et textes 3 colonnes">
    <p:spTree>
      <p:nvGrpSpPr>
        <p:cNvPr id="1" name=""/>
        <p:cNvGrpSpPr/>
        <p:nvPr/>
      </p:nvGrpSpPr>
      <p:grpSpPr>
        <a:xfrm>
          <a:off x="0" y="0"/>
          <a:ext cx="0" cy="0"/>
          <a:chOff x="0" y="0"/>
          <a:chExt cx="0" cy="0"/>
        </a:xfrm>
      </p:grpSpPr>
      <p:sp>
        <p:nvSpPr>
          <p:cNvPr id="10" name="Espace réservé du texte 9"/>
          <p:cNvSpPr>
            <a:spLocks noGrp="1"/>
          </p:cNvSpPr>
          <p:nvPr>
            <p:ph type="body" sz="quarter" idx="13" hasCustomPrompt="1"/>
          </p:nvPr>
        </p:nvSpPr>
        <p:spPr bwMode="gray">
          <a:xfrm>
            <a:off x="1115616" y="74123"/>
            <a:ext cx="7668384" cy="719999"/>
          </a:xfrm>
        </p:spPr>
        <p:txBody>
          <a:bodyPr/>
          <a:lstStyle>
            <a:lvl1pPr marL="108000" indent="-108000" algn="r">
              <a:spcAft>
                <a:spcPts val="0"/>
              </a:spcAft>
              <a:buFont typeface="+mj-lt"/>
              <a:buAutoNum type="arabicPeriod"/>
              <a:defRPr sz="2250" b="1"/>
            </a:lvl1pPr>
            <a:lvl2pPr marL="108000" indent="-108000" algn="r">
              <a:spcBef>
                <a:spcPts val="0"/>
              </a:spcBef>
              <a:spcAft>
                <a:spcPts val="0"/>
              </a:spcAft>
              <a:buFont typeface="+mj-lt"/>
              <a:buAutoNum type="alphaLcPeriod"/>
              <a:defRPr sz="1800"/>
            </a:lvl2pPr>
          </a:lstStyle>
          <a:p>
            <a:pPr lvl="0"/>
            <a:r>
              <a:rPr lang="fr-FR" dirty="0"/>
              <a:t>Titre</a:t>
            </a:r>
          </a:p>
          <a:p>
            <a:pPr lvl="1"/>
            <a:r>
              <a:rPr lang="fr-FR" dirty="0"/>
              <a:t>Sous-titre</a:t>
            </a:r>
          </a:p>
        </p:txBody>
      </p:sp>
      <p:sp>
        <p:nvSpPr>
          <p:cNvPr id="2" name="Titre 1"/>
          <p:cNvSpPr>
            <a:spLocks noGrp="1"/>
          </p:cNvSpPr>
          <p:nvPr>
            <p:ph type="title" hasCustomPrompt="1"/>
          </p:nvPr>
        </p:nvSpPr>
        <p:spPr bwMode="gray">
          <a:xfrm>
            <a:off x="359999" y="1189420"/>
            <a:ext cx="8424000" cy="720000"/>
          </a:xfrm>
        </p:spPr>
        <p:txBody>
          <a:bodyPr anchor="t"/>
          <a:lstStyle>
            <a:lvl1pPr>
              <a:defRPr sz="1400" b="0"/>
            </a:lvl1pPr>
          </a:lstStyle>
          <a:p>
            <a:r>
              <a:rPr lang="fr-FR" dirty="0"/>
              <a:t>Texte</a:t>
            </a:r>
          </a:p>
        </p:txBody>
      </p:sp>
      <p:sp>
        <p:nvSpPr>
          <p:cNvPr id="3" name="Espace réservé de la date 2"/>
          <p:cNvSpPr>
            <a:spLocks noGrp="1"/>
          </p:cNvSpPr>
          <p:nvPr>
            <p:ph type="dt" sz="half" idx="10"/>
          </p:nvPr>
        </p:nvSpPr>
        <p:spPr bwMode="gray"/>
        <p:txBody>
          <a:bodyPr/>
          <a:lstStyle/>
          <a:p>
            <a:pPr algn="r"/>
            <a:fld id="{B2E2363B-7D73-4CFE-B2E5-7279E48EC822}" type="datetime1">
              <a:rPr lang="fr-FR" cap="all" smtClean="0"/>
              <a:t>11/03/2024</a:t>
            </a:fld>
            <a:endParaRPr lang="fr-FR" cap="all" dirty="0"/>
          </a:p>
        </p:txBody>
      </p:sp>
      <p:sp>
        <p:nvSpPr>
          <p:cNvPr id="4" name="Espace réservé du pied de page 3"/>
          <p:cNvSpPr>
            <a:spLocks noGrp="1"/>
          </p:cNvSpPr>
          <p:nvPr>
            <p:ph type="ftr" sz="quarter" idx="11"/>
          </p:nvPr>
        </p:nvSpPr>
        <p:spPr bwMode="gray"/>
        <p:txBody>
          <a:bodyPr/>
          <a:lstStyle/>
          <a:p>
            <a:r>
              <a:rPr lang="fr-FR"/>
              <a:t>Direction Générale des Finances Publiques / Direction de l'Immobilier de l'Etat</a:t>
            </a:r>
            <a:endParaRPr lang="fr-FR"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359999" y="2067694"/>
            <a:ext cx="2520000" cy="2342306"/>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3312000" y="2067694"/>
            <a:ext cx="2520000" cy="2342306"/>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6264000" y="2067694"/>
            <a:ext cx="2520000" cy="2342306"/>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3621774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erge_1">
    <p:spTree>
      <p:nvGrpSpPr>
        <p:cNvPr id="1" name=""/>
        <p:cNvGrpSpPr/>
        <p:nvPr/>
      </p:nvGrpSpPr>
      <p:grpSpPr>
        <a:xfrm>
          <a:off x="0" y="0"/>
          <a:ext cx="0" cy="0"/>
          <a:chOff x="0" y="0"/>
          <a:chExt cx="0" cy="0"/>
        </a:xfrm>
      </p:grpSpPr>
      <p:sp>
        <p:nvSpPr>
          <p:cNvPr id="10" name="Espace réservé du texte 9"/>
          <p:cNvSpPr>
            <a:spLocks noGrp="1"/>
          </p:cNvSpPr>
          <p:nvPr>
            <p:ph type="body" sz="quarter" idx="13" hasCustomPrompt="1"/>
          </p:nvPr>
        </p:nvSpPr>
        <p:spPr bwMode="gray">
          <a:xfrm>
            <a:off x="1115616" y="74123"/>
            <a:ext cx="7668384" cy="719999"/>
          </a:xfrm>
        </p:spPr>
        <p:txBody>
          <a:bodyPr/>
          <a:lstStyle>
            <a:lvl1pPr marL="108000" indent="-108000" algn="r">
              <a:spcAft>
                <a:spcPts val="0"/>
              </a:spcAft>
              <a:buFont typeface="+mj-lt"/>
              <a:buAutoNum type="arabicPeriod"/>
              <a:defRPr sz="2250" b="1"/>
            </a:lvl1pPr>
            <a:lvl2pPr marL="108000" indent="-108000" algn="r">
              <a:spcBef>
                <a:spcPts val="0"/>
              </a:spcBef>
              <a:spcAft>
                <a:spcPts val="0"/>
              </a:spcAft>
              <a:buFont typeface="+mj-lt"/>
              <a:buAutoNum type="alphaLcPeriod"/>
              <a:defRPr sz="1800"/>
            </a:lvl2pPr>
          </a:lstStyle>
          <a:p>
            <a:pPr lvl="0"/>
            <a:r>
              <a:rPr lang="fr-FR" dirty="0"/>
              <a:t>Titre</a:t>
            </a:r>
          </a:p>
          <a:p>
            <a:pPr lvl="1"/>
            <a:r>
              <a:rPr lang="fr-FR" dirty="0"/>
              <a:t>Sous-titre</a:t>
            </a:r>
          </a:p>
        </p:txBody>
      </p:sp>
      <p:sp>
        <p:nvSpPr>
          <p:cNvPr id="3" name="Espace réservé de la date 2"/>
          <p:cNvSpPr>
            <a:spLocks noGrp="1"/>
          </p:cNvSpPr>
          <p:nvPr>
            <p:ph type="dt" sz="half" idx="10"/>
          </p:nvPr>
        </p:nvSpPr>
        <p:spPr bwMode="gray"/>
        <p:txBody>
          <a:bodyPr/>
          <a:lstStyle/>
          <a:p>
            <a:pPr algn="r"/>
            <a:fld id="{41FD443C-C6AA-4E2E-8151-F4D002A85EC5}" type="datetime1">
              <a:rPr lang="fr-FR" cap="all" smtClean="0"/>
              <a:t>11/03/2024</a:t>
            </a:fld>
            <a:endParaRPr lang="fr-FR" cap="all" dirty="0"/>
          </a:p>
        </p:txBody>
      </p:sp>
      <p:sp>
        <p:nvSpPr>
          <p:cNvPr id="4" name="Espace réservé du pied de page 3"/>
          <p:cNvSpPr>
            <a:spLocks noGrp="1"/>
          </p:cNvSpPr>
          <p:nvPr>
            <p:ph type="ftr" sz="quarter" idx="11"/>
          </p:nvPr>
        </p:nvSpPr>
        <p:spPr bwMode="gray"/>
        <p:txBody>
          <a:bodyPr/>
          <a:lstStyle/>
          <a:p>
            <a:r>
              <a:rPr lang="fr-FR"/>
              <a:t>Direction Générale des Finances Publiques / Direction de l'Immobilier de l'Etat</a:t>
            </a:r>
            <a:endParaRPr lang="fr-FR"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2365665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1115616" y="74123"/>
            <a:ext cx="7668383" cy="720000"/>
          </a:xfrm>
          <a:prstGeom prst="rect">
            <a:avLst/>
          </a:prstGeom>
        </p:spPr>
        <p:txBody>
          <a:bodyPr vert="horz" lIns="0" tIns="0" rIns="0" bIns="0" rtlCol="0" anchor="ctr" anchorCtr="0">
            <a:noAutofit/>
          </a:bodyPr>
          <a:lstStyle/>
          <a:p>
            <a:r>
              <a:rPr lang="fr-FR" noProof="0" dirty="0"/>
              <a:t>Titre</a:t>
            </a:r>
          </a:p>
        </p:txBody>
      </p:sp>
      <p:sp>
        <p:nvSpPr>
          <p:cNvPr id="3" name="Espace réservé du texte 2"/>
          <p:cNvSpPr>
            <a:spLocks noGrp="1"/>
          </p:cNvSpPr>
          <p:nvPr>
            <p:ph type="body" idx="1"/>
          </p:nvPr>
        </p:nvSpPr>
        <p:spPr bwMode="gray">
          <a:xfrm>
            <a:off x="359999" y="1059584"/>
            <a:ext cx="8424000" cy="3350416"/>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4" name="Espace réservé de la date 3"/>
          <p:cNvSpPr>
            <a:spLocks noGrp="1"/>
          </p:cNvSpPr>
          <p:nvPr>
            <p:ph type="dt" sz="half" idx="2"/>
          </p:nvPr>
        </p:nvSpPr>
        <p:spPr bwMode="gray">
          <a:xfrm>
            <a:off x="7614000" y="4783500"/>
            <a:ext cx="1170000" cy="360000"/>
          </a:xfrm>
          <a:prstGeom prst="rect">
            <a:avLst/>
          </a:prstGeom>
        </p:spPr>
        <p:txBody>
          <a:bodyPr vert="horz" lIns="0" tIns="0" rIns="0" bIns="0" rtlCol="0" anchor="ctr" anchorCtr="0">
            <a:noAutofit/>
          </a:bodyPr>
          <a:lstStyle>
            <a:lvl1pPr algn="ctr">
              <a:defRPr sz="750" b="0">
                <a:solidFill>
                  <a:schemeClr val="tx1"/>
                </a:solidFill>
                <a:latin typeface="Marianne" panose="02000000000000000000" pitchFamily="50" charset="0"/>
              </a:defRPr>
            </a:lvl1pPr>
          </a:lstStyle>
          <a:p>
            <a:pPr algn="r"/>
            <a:fld id="{ED77AEAE-7F69-4DD9-BCBE-0F0EF120FBB8}" type="datetime1">
              <a:rPr lang="fr-FR" cap="all" smtClean="0"/>
              <a:t>11/03/2024</a:t>
            </a:fld>
            <a:endParaRPr lang="fr-FR" cap="all" dirty="0"/>
          </a:p>
        </p:txBody>
      </p:sp>
      <p:sp>
        <p:nvSpPr>
          <p:cNvPr id="5" name="Espace réservé du pied de page 4"/>
          <p:cNvSpPr>
            <a:spLocks noGrp="1"/>
          </p:cNvSpPr>
          <p:nvPr>
            <p:ph type="ftr" sz="quarter" idx="3"/>
          </p:nvPr>
        </p:nvSpPr>
        <p:spPr bwMode="gray">
          <a:xfrm>
            <a:off x="360000" y="4783500"/>
            <a:ext cx="5904000" cy="360000"/>
          </a:xfrm>
          <a:prstGeom prst="rect">
            <a:avLst/>
          </a:prstGeom>
        </p:spPr>
        <p:txBody>
          <a:bodyPr vert="horz" lIns="0" tIns="0" rIns="0" bIns="0" rtlCol="0" anchor="ctr" anchorCtr="0">
            <a:noAutofit/>
          </a:bodyPr>
          <a:lstStyle>
            <a:lvl1pPr algn="l">
              <a:defRPr sz="750" b="0">
                <a:solidFill>
                  <a:schemeClr val="tx1"/>
                </a:solidFill>
                <a:latin typeface="Marianne" panose="02000000000000000000" pitchFamily="50" charset="0"/>
              </a:defRPr>
            </a:lvl1pPr>
          </a:lstStyle>
          <a:p>
            <a:r>
              <a:rPr lang="fr-FR"/>
              <a:t>Direction Générale des Finances Publiques / Direction de l'Immobilier de l'Etat</a:t>
            </a:r>
            <a:endParaRPr lang="fr-FR" dirty="0"/>
          </a:p>
        </p:txBody>
      </p:sp>
      <p:sp>
        <p:nvSpPr>
          <p:cNvPr id="6" name="Espace réservé du numéro de diapositive 5"/>
          <p:cNvSpPr>
            <a:spLocks noGrp="1"/>
          </p:cNvSpPr>
          <p:nvPr>
            <p:ph type="sldNum" sz="quarter" idx="4"/>
          </p:nvPr>
        </p:nvSpPr>
        <p:spPr bwMode="gray">
          <a:xfrm>
            <a:off x="6264000" y="4783500"/>
            <a:ext cx="1350000" cy="360000"/>
          </a:xfrm>
          <a:prstGeom prst="rect">
            <a:avLst/>
          </a:prstGeom>
        </p:spPr>
        <p:txBody>
          <a:bodyPr vert="horz" lIns="0" tIns="0" rIns="0" bIns="0" rtlCol="0" anchor="ctr" anchorCtr="0">
            <a:noAutofit/>
          </a:bodyPr>
          <a:lstStyle>
            <a:lvl1pPr algn="r">
              <a:defRPr sz="750" b="0">
                <a:solidFill>
                  <a:schemeClr val="tx1"/>
                </a:solidFill>
                <a:latin typeface="Marianne" panose="02000000000000000000" pitchFamily="50" charset="0"/>
              </a:defRPr>
            </a:lvl1pPr>
          </a:lstStyle>
          <a:p>
            <a:fld id="{733122C9-A0B9-462F-8757-0847AD287B63}" type="slidenum">
              <a:rPr lang="fr-FR" smtClean="0"/>
              <a:pPr/>
              <a:t>‹N°›</a:t>
            </a:fld>
            <a:endParaRPr lang="fr-FR" dirty="0"/>
          </a:p>
        </p:txBody>
      </p:sp>
      <p:cxnSp>
        <p:nvCxnSpPr>
          <p:cNvPr id="10" name="Connecteur droit 9"/>
          <p:cNvCxnSpPr/>
          <p:nvPr userDrawn="1"/>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Image 6"/>
          <p:cNvPicPr>
            <a:picLocks noChangeAspect="1"/>
          </p:cNvPicPr>
          <p:nvPr userDrawn="1"/>
        </p:nvPicPr>
        <p:blipFill>
          <a:blip r:embed="rId13"/>
          <a:stretch>
            <a:fillRect/>
          </a:stretch>
        </p:blipFill>
        <p:spPr>
          <a:xfrm>
            <a:off x="21939" y="74123"/>
            <a:ext cx="984147" cy="597869"/>
          </a:xfrm>
          <a:prstGeom prst="rect">
            <a:avLst/>
          </a:prstGeom>
        </p:spPr>
      </p:pic>
    </p:spTree>
    <p:extLst>
      <p:ext uri="{BB962C8B-B14F-4D97-AF65-F5344CB8AC3E}">
        <p14:creationId xmlns:p14="http://schemas.microsoft.com/office/powerpoint/2010/main" val="4172681167"/>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3" r:id="rId6"/>
    <p:sldLayoutId id="2147483834" r:id="rId7"/>
    <p:sldLayoutId id="2147483848" r:id="rId8"/>
    <p:sldLayoutId id="2147483858" r:id="rId9"/>
    <p:sldLayoutId id="2147483854" r:id="rId10"/>
    <p:sldLayoutId id="2147483859" r:id="rId11"/>
  </p:sldLayoutIdLst>
  <p:hf hdr="0"/>
  <p:txStyles>
    <p:titleStyle>
      <a:lvl1pPr algn="l" defTabSz="914400" rtl="0" eaLnBrk="1" latinLnBrk="0" hangingPunct="1">
        <a:lnSpc>
          <a:spcPct val="90000"/>
        </a:lnSpc>
        <a:spcBef>
          <a:spcPct val="0"/>
        </a:spcBef>
        <a:buNone/>
        <a:defRPr sz="2550" b="1" kern="1200">
          <a:solidFill>
            <a:schemeClr val="tx1"/>
          </a:solidFill>
          <a:latin typeface="Marianne" panose="02000000000000000000" pitchFamily="50" charset="0"/>
          <a:ea typeface="+mj-ea"/>
          <a:cs typeface="+mj-cs"/>
        </a:defRPr>
      </a:lvl1pPr>
    </p:titleStyle>
    <p:body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arianne" panose="02000000000000000000" pitchFamily="50" charset="0"/>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arianne" panose="02000000000000000000" pitchFamily="50" charset="0"/>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arianne" panose="02000000000000000000" pitchFamily="50" charset="0"/>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arianne" panose="02000000000000000000" pitchFamily="50" charset="0"/>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arianne" panose="02000000000000000000"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830305"/>
      </p:ext>
    </p:extLst>
  </p:cSld>
  <p:clrMap bg1="lt1" tx1="dk1" bg2="lt2" tx2="dk2" accent1="accent1" accent2="accent2" accent3="accent3" accent4="accent4" accent5="accent5" accent6="accent6" hlink="hlink" folHlink="folHlink"/>
  <p:sldLayoutIdLst>
    <p:sldLayoutId id="2147483851" r:id="rId1"/>
  </p:sldLayoutIdLst>
  <p:hf hdr="0"/>
  <p:txStyles>
    <p:titleStyle>
      <a:lvl1pPr algn="l" defTabSz="914400" rtl="0" eaLnBrk="1" latinLnBrk="0" hangingPunct="1">
        <a:lnSpc>
          <a:spcPct val="90000"/>
        </a:lnSpc>
        <a:spcBef>
          <a:spcPct val="0"/>
        </a:spcBef>
        <a:buNone/>
        <a:defRPr sz="2550" b="1" kern="1200">
          <a:solidFill>
            <a:schemeClr val="tx1"/>
          </a:solidFill>
          <a:latin typeface="Marianne" panose="02000000000000000000" pitchFamily="50" charset="0"/>
          <a:ea typeface="+mj-ea"/>
          <a:cs typeface="+mj-cs"/>
        </a:defRPr>
      </a:lvl1pPr>
    </p:titleStyle>
    <p:body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arianne" panose="02000000000000000000" pitchFamily="50" charset="0"/>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arianne" panose="02000000000000000000" pitchFamily="50" charset="0"/>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arianne" panose="02000000000000000000" pitchFamily="50" charset="0"/>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arianne" panose="02000000000000000000" pitchFamily="50" charset="0"/>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arianne" panose="02000000000000000000"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528882"/>
      </p:ext>
    </p:extLst>
  </p:cSld>
  <p:clrMap bg1="lt1" tx1="dk1" bg2="lt2" tx2="dk2" accent1="accent1" accent2="accent2" accent3="accent3" accent4="accent4" accent5="accent5" accent6="accent6" hlink="hlink" folHlink="folHlink"/>
  <p:sldLayoutIdLst>
    <p:sldLayoutId id="2147483857" r:id="rId1"/>
  </p:sldLayoutIdLst>
  <p:hf hdr="0"/>
  <p:txStyles>
    <p:titleStyle>
      <a:lvl1pPr algn="l" defTabSz="914400" rtl="0" eaLnBrk="1" latinLnBrk="0" hangingPunct="1">
        <a:lnSpc>
          <a:spcPct val="90000"/>
        </a:lnSpc>
        <a:spcBef>
          <a:spcPct val="0"/>
        </a:spcBef>
        <a:buNone/>
        <a:defRPr sz="2550" b="1" kern="1200">
          <a:solidFill>
            <a:schemeClr val="tx1"/>
          </a:solidFill>
          <a:latin typeface="Marianne" panose="02000000000000000000" pitchFamily="50" charset="0"/>
          <a:ea typeface="+mj-ea"/>
          <a:cs typeface="+mj-cs"/>
        </a:defRPr>
      </a:lvl1pPr>
    </p:titleStyle>
    <p:body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arianne" panose="02000000000000000000" pitchFamily="50" charset="0"/>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arianne" panose="02000000000000000000" pitchFamily="50" charset="0"/>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arianne" panose="02000000000000000000" pitchFamily="50" charset="0"/>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arianne" panose="02000000000000000000" pitchFamily="50" charset="0"/>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arianne" panose="02000000000000000000"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1.sv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33.sv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33.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1.svg"/><Relationship Id="rId7"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33.svg"/><Relationship Id="rId4" Type="http://schemas.openxmlformats.org/officeDocument/2006/relationships/image" Target="../media/image16.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13" Type="http://schemas.openxmlformats.org/officeDocument/2006/relationships/image" Target="../media/image28.png"/><Relationship Id="rId3" Type="http://schemas.openxmlformats.org/officeDocument/2006/relationships/image" Target="../media/image31.svg"/><Relationship Id="rId12"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11" Type="http://schemas.openxmlformats.org/officeDocument/2006/relationships/image" Target="../media/image16.png"/><Relationship Id="rId5" Type="http://schemas.openxmlformats.org/officeDocument/2006/relationships/image" Target="../media/image33.svg"/><Relationship Id="rId10" Type="http://schemas.openxmlformats.org/officeDocument/2006/relationships/image" Target="../media/image15.png"/><Relationship Id="rId9" Type="http://schemas.openxmlformats.org/officeDocument/2006/relationships/image" Target="../media/image47.sv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1.svg"/><Relationship Id="rId7"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33.sv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fld id="{25652CDD-5CA7-426B-9591-F88F6C25329C}" type="datetime1">
              <a:rPr lang="fr-FR" smtClean="0"/>
              <a:t>11/03/2024</a:t>
            </a:fld>
            <a:endParaRPr lang="fr-FR" dirty="0"/>
          </a:p>
        </p:txBody>
      </p:sp>
      <p:sp>
        <p:nvSpPr>
          <p:cNvPr id="8" name="Espace réservé du pied de page 7"/>
          <p:cNvSpPr>
            <a:spLocks noGrp="1"/>
          </p:cNvSpPr>
          <p:nvPr>
            <p:ph type="ftr" sz="quarter" idx="11"/>
          </p:nvPr>
        </p:nvSpPr>
        <p:spPr>
          <a:xfrm>
            <a:off x="720000" y="4443957"/>
            <a:ext cx="6516296" cy="375939"/>
          </a:xfrm>
        </p:spPr>
        <p:txBody>
          <a:bodyPr/>
          <a:lstStyle/>
          <a:p>
            <a:r>
              <a:rPr lang="fr-FR" dirty="0">
                <a:latin typeface="Marianne" panose="02000000000000000000" pitchFamily="50" charset="0"/>
              </a:rPr>
              <a:t>Direction Générale des Finances Publiques / Direction de l'Immobilier de l'Etat</a:t>
            </a:r>
          </a:p>
        </p:txBody>
      </p:sp>
      <p:sp>
        <p:nvSpPr>
          <p:cNvPr id="9" name="Espace réservé du numéro de diapositive 8"/>
          <p:cNvSpPr>
            <a:spLocks noGrp="1"/>
          </p:cNvSpPr>
          <p:nvPr>
            <p:ph type="sldNum" sz="quarter" idx="12"/>
          </p:nvPr>
        </p:nvSpPr>
        <p:spPr/>
        <p:txBody>
          <a:bodyPr/>
          <a:lstStyle/>
          <a:p>
            <a:fld id="{10C140CD-8AED-46FF-A9A2-77308F3F39AE}" type="slidenum">
              <a:rPr lang="fr-FR" smtClean="0"/>
              <a:pPr/>
              <a:t>1</a:t>
            </a:fld>
            <a:endParaRPr lang="fr-FR" dirty="0"/>
          </a:p>
        </p:txBody>
      </p:sp>
      <p:sp>
        <p:nvSpPr>
          <p:cNvPr id="6" name="Titre 5"/>
          <p:cNvSpPr>
            <a:spLocks noGrp="1"/>
          </p:cNvSpPr>
          <p:nvPr>
            <p:ph type="title"/>
          </p:nvPr>
        </p:nvSpPr>
        <p:spPr/>
        <p:txBody>
          <a:bodyPr/>
          <a:lstStyle/>
          <a:p>
            <a:endParaRPr lang="fr-FR"/>
          </a:p>
        </p:txBody>
      </p:sp>
    </p:spTree>
    <p:extLst>
      <p:ext uri="{BB962C8B-B14F-4D97-AF65-F5344CB8AC3E}">
        <p14:creationId xmlns:p14="http://schemas.microsoft.com/office/powerpoint/2010/main" val="624296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a:t>Direction Générale des Finances Publiques / Direction de l'Immobilier de l'Etat</a:t>
            </a:r>
            <a:endParaRPr lang="fr-FR" dirty="0"/>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10</a:t>
            </a:fld>
            <a:endParaRPr lang="fr-FR" dirty="0"/>
          </a:p>
        </p:txBody>
      </p:sp>
      <p:sp>
        <p:nvSpPr>
          <p:cNvPr id="10" name="Espace réservé du texte 7"/>
          <p:cNvSpPr>
            <a:spLocks noGrp="1"/>
          </p:cNvSpPr>
          <p:nvPr>
            <p:ph type="body" sz="quarter" idx="13"/>
          </p:nvPr>
        </p:nvSpPr>
        <p:spPr>
          <a:xfrm>
            <a:off x="1115616" y="74123"/>
            <a:ext cx="7668384" cy="719999"/>
          </a:xfrm>
        </p:spPr>
        <p:txBody>
          <a:bodyPr/>
          <a:lstStyle/>
          <a:p>
            <a:pPr marL="0" indent="0">
              <a:buNone/>
            </a:pPr>
            <a:r>
              <a:rPr lang="fr-FR" dirty="0"/>
              <a:t>b</a:t>
            </a:r>
            <a:r>
              <a:rPr lang="fr-FR" dirty="0" smtClean="0"/>
              <a:t>. Les principes d’aménagement du TL de travail des </a:t>
            </a:r>
            <a:r>
              <a:rPr lang="fr-FR" dirty="0"/>
              <a:t>agents de l’ État</a:t>
            </a:r>
          </a:p>
          <a:p>
            <a:pPr marL="0" lvl="1" indent="0">
              <a:buNone/>
            </a:pPr>
            <a:r>
              <a:rPr lang="fr-FR" dirty="0" smtClean="0"/>
              <a:t>Vue d’ensemble</a:t>
            </a:r>
            <a:endParaRPr lang="fr-FR" dirty="0"/>
          </a:p>
        </p:txBody>
      </p:sp>
      <p:pic>
        <p:nvPicPr>
          <p:cNvPr id="11" name="Image 10" descr="Une image contenant dessin, croquis, maison, illustration&#10;&#10;Description générée automatiquement">
            <a:extLst>
              <a:ext uri="{FF2B5EF4-FFF2-40B4-BE49-F238E27FC236}">
                <a16:creationId xmlns:a16="http://schemas.microsoft.com/office/drawing/2014/main" xmlns="" id="{C11168F9-867A-78EC-9C25-315F38724A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668294"/>
            <a:ext cx="4057752" cy="2847672"/>
          </a:xfrm>
          <a:prstGeom prst="rect">
            <a:avLst/>
          </a:prstGeom>
        </p:spPr>
      </p:pic>
      <p:pic>
        <p:nvPicPr>
          <p:cNvPr id="12" name="Image 11" descr="Une image contenant croquis, diagramme, dessin, Plan&#10;&#10;Description générée automatiquement">
            <a:extLst>
              <a:ext uri="{FF2B5EF4-FFF2-40B4-BE49-F238E27FC236}">
                <a16:creationId xmlns:a16="http://schemas.microsoft.com/office/drawing/2014/main" xmlns="" id="{7869E2A7-119B-28C9-0495-BC3E95EFBB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1491630"/>
            <a:ext cx="3447180" cy="2847672"/>
          </a:xfrm>
          <a:prstGeom prst="rect">
            <a:avLst/>
          </a:prstGeom>
        </p:spPr>
      </p:pic>
      <p:sp>
        <p:nvSpPr>
          <p:cNvPr id="13" name="ZoneTexte 12">
            <a:extLst>
              <a:ext uri="{FF2B5EF4-FFF2-40B4-BE49-F238E27FC236}">
                <a16:creationId xmlns:a16="http://schemas.microsoft.com/office/drawing/2014/main" xmlns="" id="{10E0153D-44E5-1A68-E31F-78757E042B2C}"/>
              </a:ext>
            </a:extLst>
          </p:cNvPr>
          <p:cNvSpPr txBox="1"/>
          <p:nvPr/>
        </p:nvSpPr>
        <p:spPr>
          <a:xfrm>
            <a:off x="2988479" y="4011910"/>
            <a:ext cx="1583522" cy="338554"/>
          </a:xfrm>
          <a:prstGeom prst="rect">
            <a:avLst/>
          </a:prstGeom>
          <a:noFill/>
        </p:spPr>
        <p:txBody>
          <a:bodyPr wrap="square" lIns="0" tIns="0" rIns="0" bIns="0" rtlCol="0">
            <a:spAutoFit/>
          </a:bodyPr>
          <a:lstStyle/>
          <a:p>
            <a:r>
              <a:rPr lang="fr-FR" sz="1100" i="1" dirty="0"/>
              <a:t>Images indicatives à caractère d’inspiration</a:t>
            </a:r>
          </a:p>
        </p:txBody>
      </p:sp>
      <p:sp>
        <p:nvSpPr>
          <p:cNvPr id="14" name="ZoneTexte 13">
            <a:extLst>
              <a:ext uri="{FF2B5EF4-FFF2-40B4-BE49-F238E27FC236}">
                <a16:creationId xmlns:a16="http://schemas.microsoft.com/office/drawing/2014/main" xmlns="" id="{469D3BFA-0CE2-6091-8685-3953C8A3B1D5}"/>
              </a:ext>
            </a:extLst>
          </p:cNvPr>
          <p:cNvSpPr txBox="1"/>
          <p:nvPr/>
        </p:nvSpPr>
        <p:spPr>
          <a:xfrm>
            <a:off x="7363079" y="4013651"/>
            <a:ext cx="1494893" cy="646331"/>
          </a:xfrm>
          <a:prstGeom prst="rect">
            <a:avLst/>
          </a:prstGeom>
          <a:noFill/>
        </p:spPr>
        <p:txBody>
          <a:bodyPr wrap="square" lIns="0" tIns="0" rIns="0" bIns="0" rtlCol="0">
            <a:spAutoFit/>
          </a:bodyPr>
          <a:lstStyle/>
          <a:p>
            <a:r>
              <a:rPr lang="fr-FR" sz="1050" dirty="0"/>
              <a:t>NB il conviendra de permettre un accès aux toilettes du bâtiment</a:t>
            </a:r>
          </a:p>
        </p:txBody>
      </p:sp>
      <p:pic>
        <p:nvPicPr>
          <p:cNvPr id="15" name="Image 14">
            <a:extLst>
              <a:ext uri="{FF2B5EF4-FFF2-40B4-BE49-F238E27FC236}">
                <a16:creationId xmlns:a16="http://schemas.microsoft.com/office/drawing/2014/main" xmlns="" id="{6DAC3E8B-B240-AA03-3F09-3CEEFD130D8D}"/>
              </a:ext>
            </a:extLst>
          </p:cNvPr>
          <p:cNvPicPr>
            <a:picLocks noChangeAspect="1"/>
          </p:cNvPicPr>
          <p:nvPr/>
        </p:nvPicPr>
        <p:blipFill rotWithShape="1">
          <a:blip r:embed="rId4"/>
          <a:srcRect l="67927" t="18033" r="4808" b="20029"/>
          <a:stretch/>
        </p:blipFill>
        <p:spPr>
          <a:xfrm>
            <a:off x="5018106" y="3867894"/>
            <a:ext cx="398211" cy="542492"/>
          </a:xfrm>
          <a:prstGeom prst="rect">
            <a:avLst/>
          </a:prstGeom>
        </p:spPr>
      </p:pic>
      <p:sp>
        <p:nvSpPr>
          <p:cNvPr id="16" name="ZoneTexte 15">
            <a:extLst>
              <a:ext uri="{FF2B5EF4-FFF2-40B4-BE49-F238E27FC236}">
                <a16:creationId xmlns:a16="http://schemas.microsoft.com/office/drawing/2014/main" xmlns="" id="{99B3C94D-1054-C50D-0B12-3B79002F0994}"/>
              </a:ext>
            </a:extLst>
          </p:cNvPr>
          <p:cNvSpPr txBox="1"/>
          <p:nvPr/>
        </p:nvSpPr>
        <p:spPr>
          <a:xfrm>
            <a:off x="5018106" y="4443958"/>
            <a:ext cx="1617510" cy="169277"/>
          </a:xfrm>
          <a:prstGeom prst="rect">
            <a:avLst/>
          </a:prstGeom>
          <a:noFill/>
        </p:spPr>
        <p:txBody>
          <a:bodyPr wrap="square" lIns="0" tIns="0" rIns="0" bIns="0" rtlCol="0">
            <a:spAutoFit/>
          </a:bodyPr>
          <a:lstStyle/>
          <a:p>
            <a:r>
              <a:rPr lang="fr-FR" sz="1100" dirty="0"/>
              <a:t>Badgeage ou digicode</a:t>
            </a:r>
          </a:p>
        </p:txBody>
      </p:sp>
      <p:cxnSp>
        <p:nvCxnSpPr>
          <p:cNvPr id="17" name="Connecteur droit 16">
            <a:extLst>
              <a:ext uri="{FF2B5EF4-FFF2-40B4-BE49-F238E27FC236}">
                <a16:creationId xmlns:a16="http://schemas.microsoft.com/office/drawing/2014/main" xmlns="" id="{ABE55394-BFFD-7CD5-D552-440D53F504CA}"/>
              </a:ext>
            </a:extLst>
          </p:cNvPr>
          <p:cNvCxnSpPr/>
          <p:nvPr/>
        </p:nvCxnSpPr>
        <p:spPr>
          <a:xfrm flipV="1">
            <a:off x="5203900" y="3600360"/>
            <a:ext cx="345749" cy="29594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xmlns="" id="{C19E1464-3279-8F4E-DC7D-F6D53EF47D42}"/>
              </a:ext>
            </a:extLst>
          </p:cNvPr>
          <p:cNvSpPr txBox="1"/>
          <p:nvPr/>
        </p:nvSpPr>
        <p:spPr>
          <a:xfrm>
            <a:off x="251521" y="1131590"/>
            <a:ext cx="8606452" cy="430887"/>
          </a:xfrm>
          <a:prstGeom prst="rect">
            <a:avLst/>
          </a:prstGeom>
          <a:noFill/>
        </p:spPr>
        <p:txBody>
          <a:bodyPr wrap="square" lIns="0" tIns="0" rIns="0" bIns="0" rtlCol="0">
            <a:spAutoFit/>
          </a:bodyPr>
          <a:lstStyle/>
          <a:p>
            <a:r>
              <a:rPr lang="fr-FR" sz="1400" b="1" dirty="0">
                <a:solidFill>
                  <a:schemeClr val="tx2"/>
                </a:solidFill>
              </a:rPr>
              <a:t>Un espace ouvert ergonomique, séparé des autres espaces, </a:t>
            </a:r>
            <a:r>
              <a:rPr lang="fr-FR" sz="1400" b="1" i="1" dirty="0">
                <a:solidFill>
                  <a:schemeClr val="tx2"/>
                </a:solidFill>
              </a:rPr>
              <a:t>si c’est le souhait des occupants du bâtiment.</a:t>
            </a:r>
            <a:r>
              <a:rPr lang="fr-FR" sz="1400" b="1" dirty="0">
                <a:solidFill>
                  <a:schemeClr val="tx2"/>
                </a:solidFill>
              </a:rPr>
              <a:t> Avec, en l’absence d’un accueil, un accès extérieur sécurisé </a:t>
            </a:r>
          </a:p>
        </p:txBody>
      </p:sp>
    </p:spTree>
    <p:extLst>
      <p:ext uri="{BB962C8B-B14F-4D97-AF65-F5344CB8AC3E}">
        <p14:creationId xmlns:p14="http://schemas.microsoft.com/office/powerpoint/2010/main" val="2304162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a:t>Direction Générale des Finances Publiques / Direction de l'Immobilier de l'Etat</a:t>
            </a:r>
            <a:endParaRPr lang="fr-FR" dirty="0"/>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11</a:t>
            </a:fld>
            <a:endParaRPr lang="fr-FR" dirty="0"/>
          </a:p>
        </p:txBody>
      </p:sp>
      <p:sp>
        <p:nvSpPr>
          <p:cNvPr id="10" name="Espace réservé du texte 7"/>
          <p:cNvSpPr>
            <a:spLocks noGrp="1"/>
          </p:cNvSpPr>
          <p:nvPr>
            <p:ph type="body" sz="quarter" idx="13"/>
          </p:nvPr>
        </p:nvSpPr>
        <p:spPr>
          <a:xfrm>
            <a:off x="1115616" y="74123"/>
            <a:ext cx="7668384" cy="719999"/>
          </a:xfrm>
        </p:spPr>
        <p:txBody>
          <a:bodyPr/>
          <a:lstStyle/>
          <a:p>
            <a:pPr marL="0" indent="0">
              <a:buNone/>
            </a:pPr>
            <a:r>
              <a:rPr lang="fr-FR" dirty="0"/>
              <a:t>b</a:t>
            </a:r>
            <a:r>
              <a:rPr lang="fr-FR" dirty="0" smtClean="0"/>
              <a:t>. Les principes d’aménagement du TL de travail des </a:t>
            </a:r>
            <a:r>
              <a:rPr lang="fr-FR" dirty="0"/>
              <a:t>agents de l’ État</a:t>
            </a:r>
          </a:p>
          <a:p>
            <a:pPr marL="0" lvl="1" indent="0">
              <a:buNone/>
            </a:pPr>
            <a:r>
              <a:rPr lang="fr-FR" dirty="0" smtClean="0"/>
              <a:t>Un espace ouvert ergonomique et réversible</a:t>
            </a:r>
            <a:endParaRPr lang="fr-FR" dirty="0"/>
          </a:p>
        </p:txBody>
      </p:sp>
      <p:pic>
        <p:nvPicPr>
          <p:cNvPr id="6" name="Image 5" descr="Une image contenant dessin, croquis, maison, illustration&#10;&#10;Description générée automatiquement">
            <a:extLst>
              <a:ext uri="{FF2B5EF4-FFF2-40B4-BE49-F238E27FC236}">
                <a16:creationId xmlns="" xmlns:a16="http://schemas.microsoft.com/office/drawing/2014/main" id="{4C5FEC47-4153-FFC1-13AB-AB60004544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166050"/>
            <a:ext cx="3553696" cy="2493932"/>
          </a:xfrm>
          <a:prstGeom prst="rect">
            <a:avLst/>
          </a:prstGeom>
        </p:spPr>
      </p:pic>
      <p:sp>
        <p:nvSpPr>
          <p:cNvPr id="7" name="ZoneTexte 6">
            <a:extLst>
              <a:ext uri="{FF2B5EF4-FFF2-40B4-BE49-F238E27FC236}">
                <a16:creationId xmlns="" xmlns:a16="http://schemas.microsoft.com/office/drawing/2014/main" id="{1B8ACA33-67E0-1D17-C49D-BFAF35680EB5}"/>
              </a:ext>
            </a:extLst>
          </p:cNvPr>
          <p:cNvSpPr txBox="1"/>
          <p:nvPr/>
        </p:nvSpPr>
        <p:spPr>
          <a:xfrm>
            <a:off x="2483768" y="4213910"/>
            <a:ext cx="2030635" cy="338554"/>
          </a:xfrm>
          <a:prstGeom prst="rect">
            <a:avLst/>
          </a:prstGeom>
          <a:noFill/>
        </p:spPr>
        <p:txBody>
          <a:bodyPr wrap="square" lIns="0" tIns="0" rIns="0" bIns="0" rtlCol="0">
            <a:spAutoFit/>
          </a:bodyPr>
          <a:lstStyle/>
          <a:p>
            <a:r>
              <a:rPr lang="fr-FR" sz="1100" i="1" dirty="0"/>
              <a:t>Image indicative à caractère d’inspiration</a:t>
            </a:r>
          </a:p>
        </p:txBody>
      </p:sp>
      <p:sp>
        <p:nvSpPr>
          <p:cNvPr id="8" name="ZoneTexte 7">
            <a:extLst>
              <a:ext uri="{FF2B5EF4-FFF2-40B4-BE49-F238E27FC236}">
                <a16:creationId xmlns="" xmlns:a16="http://schemas.microsoft.com/office/drawing/2014/main" id="{25F4F1E7-008F-C61E-4FAB-E03457E2A7A3}"/>
              </a:ext>
            </a:extLst>
          </p:cNvPr>
          <p:cNvSpPr txBox="1"/>
          <p:nvPr/>
        </p:nvSpPr>
        <p:spPr>
          <a:xfrm>
            <a:off x="4572000" y="1484947"/>
            <a:ext cx="4320480" cy="3247043"/>
          </a:xfrm>
          <a:prstGeom prst="rect">
            <a:avLst/>
          </a:prstGeom>
          <a:noFill/>
        </p:spPr>
        <p:txBody>
          <a:bodyPr wrap="square" lIns="0" tIns="0" rIns="0" bIns="0" rtlCol="0">
            <a:spAutoFit/>
          </a:bodyPr>
          <a:lstStyle/>
          <a:p>
            <a:pPr marL="342900" indent="-342900">
              <a:spcAft>
                <a:spcPts val="600"/>
              </a:spcAft>
              <a:buFont typeface="Wingdings" panose="05000000000000000000" pitchFamily="2" charset="2"/>
              <a:buChar char="§"/>
            </a:pPr>
            <a:r>
              <a:rPr lang="fr-FR" sz="1000" dirty="0"/>
              <a:t>Dans l’idéal une </a:t>
            </a:r>
            <a:r>
              <a:rPr lang="fr-FR" sz="1000" b="1" dirty="0"/>
              <a:t>variété de postures de travail</a:t>
            </a:r>
            <a:r>
              <a:rPr lang="fr-FR" sz="1000" dirty="0"/>
              <a:t> (tout en favorisant le réemploi de mobilier existant)</a:t>
            </a:r>
          </a:p>
          <a:p>
            <a:pPr marL="342900" indent="-342900">
              <a:spcAft>
                <a:spcPts val="600"/>
              </a:spcAft>
              <a:buFont typeface="Wingdings" panose="05000000000000000000" pitchFamily="2" charset="2"/>
              <a:buChar char="§"/>
            </a:pPr>
            <a:r>
              <a:rPr lang="fr-FR" sz="1000" dirty="0"/>
              <a:t>Des </a:t>
            </a:r>
            <a:r>
              <a:rPr lang="fr-FR" sz="1000" b="1" dirty="0"/>
              <a:t>bulles</a:t>
            </a:r>
            <a:r>
              <a:rPr lang="fr-FR" sz="1000" dirty="0"/>
              <a:t> cloisonnées ou en mobilier autonome</a:t>
            </a:r>
            <a:r>
              <a:rPr lang="fr-FR" sz="1000" b="1" dirty="0"/>
              <a:t> idéalement de plusieurs tailles </a:t>
            </a:r>
            <a:r>
              <a:rPr lang="fr-FR" sz="1000" dirty="0"/>
              <a:t>(X1, X2, X3), à optimiser selon les particularités architecturales du site</a:t>
            </a:r>
          </a:p>
          <a:p>
            <a:pPr marL="342900" indent="-342900">
              <a:spcAft>
                <a:spcPts val="600"/>
              </a:spcAft>
              <a:buFont typeface="Wingdings" panose="05000000000000000000" pitchFamily="2" charset="2"/>
              <a:buChar char="§"/>
            </a:pPr>
            <a:r>
              <a:rPr lang="fr-FR" sz="1000" dirty="0"/>
              <a:t>Si pas d’accès à une zone de convivialité partagée sur le site, une </a:t>
            </a:r>
            <a:r>
              <a:rPr lang="fr-FR" sz="1000" b="1" dirty="0"/>
              <a:t>petite zone informelle multiusages</a:t>
            </a:r>
            <a:r>
              <a:rPr lang="fr-FR" sz="1000" dirty="0"/>
              <a:t>, avec machine à café, adjacente et cloisonnée</a:t>
            </a:r>
          </a:p>
          <a:p>
            <a:pPr marL="342900" indent="-342900">
              <a:spcAft>
                <a:spcPts val="600"/>
              </a:spcAft>
              <a:buFont typeface="Wingdings" panose="05000000000000000000" pitchFamily="2" charset="2"/>
              <a:buChar char="§"/>
            </a:pPr>
            <a:endParaRPr lang="fr-FR" sz="1000" dirty="0"/>
          </a:p>
          <a:p>
            <a:pPr marL="342900" indent="-342900">
              <a:spcAft>
                <a:spcPts val="600"/>
              </a:spcAft>
              <a:buFont typeface="Wingdings" panose="05000000000000000000" pitchFamily="2" charset="2"/>
              <a:buChar char="§"/>
            </a:pPr>
            <a:endParaRPr lang="fr-FR" sz="1000" dirty="0"/>
          </a:p>
          <a:p>
            <a:pPr marL="342900" indent="-342900">
              <a:spcAft>
                <a:spcPts val="600"/>
              </a:spcAft>
              <a:buFont typeface="Wingdings" panose="05000000000000000000" pitchFamily="2" charset="2"/>
              <a:buChar char="§"/>
            </a:pPr>
            <a:endParaRPr lang="fr-FR" sz="1000" dirty="0"/>
          </a:p>
          <a:p>
            <a:pPr marL="342900" indent="-342900">
              <a:spcAft>
                <a:spcPts val="600"/>
              </a:spcAft>
              <a:buFont typeface="Wingdings" panose="05000000000000000000" pitchFamily="2" charset="2"/>
              <a:buChar char="§"/>
            </a:pPr>
            <a:endParaRPr lang="fr-FR" sz="1000" dirty="0"/>
          </a:p>
          <a:p>
            <a:pPr marL="342900" indent="-342900">
              <a:spcAft>
                <a:spcPts val="600"/>
              </a:spcAft>
              <a:buFont typeface="Wingdings" panose="05000000000000000000" pitchFamily="2" charset="2"/>
              <a:buChar char="§"/>
            </a:pPr>
            <a:endParaRPr lang="fr-FR" sz="1000" dirty="0"/>
          </a:p>
          <a:p>
            <a:pPr marL="342900" indent="-342900">
              <a:spcAft>
                <a:spcPts val="600"/>
              </a:spcAft>
              <a:buFont typeface="Wingdings" panose="05000000000000000000" pitchFamily="2" charset="2"/>
              <a:buChar char="§"/>
            </a:pPr>
            <a:r>
              <a:rPr lang="fr-FR" sz="1000" dirty="0"/>
              <a:t>Une </a:t>
            </a:r>
            <a:r>
              <a:rPr lang="fr-FR" sz="1000" b="1" dirty="0"/>
              <a:t>signalétique</a:t>
            </a:r>
            <a:r>
              <a:rPr lang="fr-FR" sz="1000" dirty="0"/>
              <a:t> affichée, avec notamment des </a:t>
            </a:r>
            <a:r>
              <a:rPr lang="fr-FR" sz="1000" b="1" dirty="0"/>
              <a:t>règles de comportement </a:t>
            </a:r>
            <a:r>
              <a:rPr lang="fr-FR" sz="1000" dirty="0"/>
              <a:t>(usages, niveau sonore….)</a:t>
            </a:r>
          </a:p>
          <a:p>
            <a:pPr>
              <a:spcAft>
                <a:spcPts val="600"/>
              </a:spcAft>
            </a:pPr>
            <a:endParaRPr lang="fr-FR" sz="1600" dirty="0"/>
          </a:p>
        </p:txBody>
      </p:sp>
      <p:pic>
        <p:nvPicPr>
          <p:cNvPr id="9" name="Image 8">
            <a:extLst>
              <a:ext uri="{FF2B5EF4-FFF2-40B4-BE49-F238E27FC236}">
                <a16:creationId xmlns="" xmlns:a16="http://schemas.microsoft.com/office/drawing/2014/main" id="{D13CB064-5FEF-71D1-3547-5512227F4129}"/>
              </a:ext>
            </a:extLst>
          </p:cNvPr>
          <p:cNvPicPr>
            <a:picLocks noChangeAspect="1"/>
          </p:cNvPicPr>
          <p:nvPr/>
        </p:nvPicPr>
        <p:blipFill>
          <a:blip r:embed="rId3"/>
          <a:stretch>
            <a:fillRect/>
          </a:stretch>
        </p:blipFill>
        <p:spPr>
          <a:xfrm>
            <a:off x="7288984" y="2715766"/>
            <a:ext cx="972336" cy="1042794"/>
          </a:xfrm>
          <a:prstGeom prst="rect">
            <a:avLst/>
          </a:prstGeom>
        </p:spPr>
      </p:pic>
      <p:sp>
        <p:nvSpPr>
          <p:cNvPr id="11" name="ZoneTexte 10">
            <a:extLst>
              <a:ext uri="{FF2B5EF4-FFF2-40B4-BE49-F238E27FC236}">
                <a16:creationId xmlns="" xmlns:a16="http://schemas.microsoft.com/office/drawing/2014/main" id="{6FBCE09D-9207-36D4-43B6-A4E6633C3349}"/>
              </a:ext>
            </a:extLst>
          </p:cNvPr>
          <p:cNvSpPr txBox="1"/>
          <p:nvPr/>
        </p:nvSpPr>
        <p:spPr>
          <a:xfrm>
            <a:off x="251521" y="1275606"/>
            <a:ext cx="4176463" cy="646331"/>
          </a:xfrm>
          <a:prstGeom prst="rect">
            <a:avLst/>
          </a:prstGeom>
          <a:noFill/>
        </p:spPr>
        <p:txBody>
          <a:bodyPr wrap="square" lIns="0" tIns="0" rIns="0" bIns="0" rtlCol="0">
            <a:spAutoFit/>
          </a:bodyPr>
          <a:lstStyle/>
          <a:p>
            <a:pPr algn="ctr"/>
            <a:r>
              <a:rPr lang="fr-FR" sz="1400" b="1" dirty="0">
                <a:solidFill>
                  <a:schemeClr val="tx2"/>
                </a:solidFill>
              </a:rPr>
              <a:t>Concevoir l’espace dans l’hypothèse où il pourrait par la suite, </a:t>
            </a:r>
          </a:p>
          <a:p>
            <a:pPr algn="ctr"/>
            <a:r>
              <a:rPr lang="fr-FR" sz="1400" b="1" dirty="0">
                <a:solidFill>
                  <a:schemeClr val="tx2"/>
                </a:solidFill>
              </a:rPr>
              <a:t>être réaffecté à un service/une équipe</a:t>
            </a:r>
          </a:p>
        </p:txBody>
      </p:sp>
    </p:spTree>
    <p:extLst>
      <p:ext uri="{BB962C8B-B14F-4D97-AF65-F5344CB8AC3E}">
        <p14:creationId xmlns:p14="http://schemas.microsoft.com/office/powerpoint/2010/main" val="611613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 xmlns:a16="http://schemas.microsoft.com/office/drawing/2014/main" id="{D0369E94-F5D6-B718-22C3-74619A943B71}"/>
              </a:ext>
            </a:extLst>
          </p:cNvPr>
          <p:cNvPicPr>
            <a:picLocks noChangeAspect="1"/>
          </p:cNvPicPr>
          <p:nvPr/>
        </p:nvPicPr>
        <p:blipFill>
          <a:blip r:embed="rId2"/>
          <a:stretch>
            <a:fillRect/>
          </a:stretch>
        </p:blipFill>
        <p:spPr>
          <a:xfrm>
            <a:off x="2592715" y="2749430"/>
            <a:ext cx="3563461" cy="1982560"/>
          </a:xfrm>
          <a:prstGeom prst="rect">
            <a:avLst/>
          </a:prstGeom>
        </p:spPr>
      </p:pic>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a:t>Direction Générale des Finances Publiques / Direction de l'Immobilier de l'Etat</a:t>
            </a:r>
            <a:endParaRPr lang="fr-FR" dirty="0"/>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12</a:t>
            </a:fld>
            <a:endParaRPr lang="fr-FR" dirty="0"/>
          </a:p>
        </p:txBody>
      </p:sp>
      <p:sp>
        <p:nvSpPr>
          <p:cNvPr id="10" name="Espace réservé du texte 7"/>
          <p:cNvSpPr>
            <a:spLocks noGrp="1"/>
          </p:cNvSpPr>
          <p:nvPr>
            <p:ph type="body" sz="quarter" idx="13"/>
          </p:nvPr>
        </p:nvSpPr>
        <p:spPr>
          <a:xfrm>
            <a:off x="1115616" y="74123"/>
            <a:ext cx="7668384" cy="719999"/>
          </a:xfrm>
        </p:spPr>
        <p:txBody>
          <a:bodyPr/>
          <a:lstStyle/>
          <a:p>
            <a:pPr marL="0" indent="0">
              <a:buNone/>
            </a:pPr>
            <a:r>
              <a:rPr lang="fr-FR" dirty="0"/>
              <a:t>b</a:t>
            </a:r>
            <a:r>
              <a:rPr lang="fr-FR" dirty="0" smtClean="0"/>
              <a:t>. Les principes d’aménagement du TL de travail des </a:t>
            </a:r>
            <a:r>
              <a:rPr lang="fr-FR" dirty="0"/>
              <a:t>agents de l’ État</a:t>
            </a:r>
          </a:p>
          <a:p>
            <a:pPr marL="0" lvl="1" indent="0">
              <a:buNone/>
            </a:pPr>
            <a:r>
              <a:rPr lang="fr-FR" dirty="0" smtClean="0"/>
              <a:t>Exemple de conseils </a:t>
            </a:r>
            <a:endParaRPr lang="fr-FR" dirty="0"/>
          </a:p>
        </p:txBody>
      </p:sp>
      <p:pic>
        <p:nvPicPr>
          <p:cNvPr id="12" name="Image 11">
            <a:extLst>
              <a:ext uri="{FF2B5EF4-FFF2-40B4-BE49-F238E27FC236}">
                <a16:creationId xmlns="" xmlns:a16="http://schemas.microsoft.com/office/drawing/2014/main" id="{9C21526F-C11B-8958-703B-46D6ADE5C5CC}"/>
              </a:ext>
            </a:extLst>
          </p:cNvPr>
          <p:cNvPicPr>
            <a:picLocks noChangeAspect="1"/>
          </p:cNvPicPr>
          <p:nvPr/>
        </p:nvPicPr>
        <p:blipFill>
          <a:blip r:embed="rId3"/>
          <a:stretch>
            <a:fillRect/>
          </a:stretch>
        </p:blipFill>
        <p:spPr>
          <a:xfrm>
            <a:off x="5580112" y="1624516"/>
            <a:ext cx="3283672" cy="1595306"/>
          </a:xfrm>
          <a:prstGeom prst="rect">
            <a:avLst/>
          </a:prstGeom>
        </p:spPr>
      </p:pic>
      <p:pic>
        <p:nvPicPr>
          <p:cNvPr id="14" name="Image 13">
            <a:extLst>
              <a:ext uri="{FF2B5EF4-FFF2-40B4-BE49-F238E27FC236}">
                <a16:creationId xmlns="" xmlns:a16="http://schemas.microsoft.com/office/drawing/2014/main" id="{82DE1801-250D-6DA2-6A3D-C50244FCC70C}"/>
              </a:ext>
            </a:extLst>
          </p:cNvPr>
          <p:cNvPicPr>
            <a:picLocks noChangeAspect="1"/>
          </p:cNvPicPr>
          <p:nvPr/>
        </p:nvPicPr>
        <p:blipFill>
          <a:blip r:embed="rId4"/>
          <a:stretch>
            <a:fillRect/>
          </a:stretch>
        </p:blipFill>
        <p:spPr>
          <a:xfrm>
            <a:off x="251520" y="1109411"/>
            <a:ext cx="3700768" cy="1534347"/>
          </a:xfrm>
          <a:prstGeom prst="rect">
            <a:avLst/>
          </a:prstGeom>
        </p:spPr>
      </p:pic>
    </p:spTree>
    <p:extLst>
      <p:ext uri="{BB962C8B-B14F-4D97-AF65-F5344CB8AC3E}">
        <p14:creationId xmlns:p14="http://schemas.microsoft.com/office/powerpoint/2010/main" val="2269430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a:t>Direction Générale des Finances Publiques / Direction de l'Immobilier de l'Etat</a:t>
            </a:r>
            <a:endParaRPr lang="fr-FR" dirty="0"/>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13</a:t>
            </a:fld>
            <a:endParaRPr lang="fr-FR" dirty="0"/>
          </a:p>
        </p:txBody>
      </p:sp>
      <p:sp>
        <p:nvSpPr>
          <p:cNvPr id="10" name="Espace réservé du texte 7"/>
          <p:cNvSpPr>
            <a:spLocks noGrp="1"/>
          </p:cNvSpPr>
          <p:nvPr>
            <p:ph type="body" sz="quarter" idx="13"/>
          </p:nvPr>
        </p:nvSpPr>
        <p:spPr>
          <a:xfrm>
            <a:off x="1115616" y="74123"/>
            <a:ext cx="7668384" cy="719999"/>
          </a:xfrm>
        </p:spPr>
        <p:txBody>
          <a:bodyPr/>
          <a:lstStyle/>
          <a:p>
            <a:pPr marL="0" indent="0">
              <a:buNone/>
            </a:pPr>
            <a:r>
              <a:rPr lang="fr-FR" dirty="0"/>
              <a:t>c</a:t>
            </a:r>
            <a:r>
              <a:rPr lang="fr-FR" dirty="0" smtClean="0"/>
              <a:t>. Usages et espaces</a:t>
            </a:r>
            <a:endParaRPr lang="fr-FR" dirty="0"/>
          </a:p>
          <a:p>
            <a:pPr marL="0" lvl="1" indent="0">
              <a:buNone/>
            </a:pPr>
            <a:r>
              <a:rPr lang="fr-FR" dirty="0" smtClean="0"/>
              <a:t>Travailler 1h ou 1 journée </a:t>
            </a:r>
            <a:endParaRPr lang="fr-FR" dirty="0"/>
          </a:p>
        </p:txBody>
      </p:sp>
      <p:pic>
        <p:nvPicPr>
          <p:cNvPr id="11" name="Graphique 7">
            <a:extLst>
              <a:ext uri="{FF2B5EF4-FFF2-40B4-BE49-F238E27FC236}">
                <a16:creationId xmlns="" xmlns:a16="http://schemas.microsoft.com/office/drawing/2014/main" id="{A3EB0565-3A08-1867-DB48-5476C903CE2A}"/>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8446" t="3940" r="18181" b="29158"/>
          <a:stretch/>
        </p:blipFill>
        <p:spPr>
          <a:xfrm>
            <a:off x="1187930" y="1844145"/>
            <a:ext cx="459632" cy="606542"/>
          </a:xfrm>
          <a:prstGeom prst="rect">
            <a:avLst/>
          </a:prstGeom>
        </p:spPr>
      </p:pic>
      <p:sp>
        <p:nvSpPr>
          <p:cNvPr id="15" name="Rectangle 14">
            <a:extLst>
              <a:ext uri="{FF2B5EF4-FFF2-40B4-BE49-F238E27FC236}">
                <a16:creationId xmlns="" xmlns:a16="http://schemas.microsoft.com/office/drawing/2014/main" id="{741F7858-4A2E-1D8F-631D-A152E57EAB77}"/>
              </a:ext>
            </a:extLst>
          </p:cNvPr>
          <p:cNvSpPr/>
          <p:nvPr/>
        </p:nvSpPr>
        <p:spPr>
          <a:xfrm>
            <a:off x="1648839" y="2020458"/>
            <a:ext cx="1338985" cy="253916"/>
          </a:xfrm>
          <a:prstGeom prst="rect">
            <a:avLst/>
          </a:prstGeom>
        </p:spPr>
        <p:txBody>
          <a:bodyPr wrap="square">
            <a:spAutoFit/>
          </a:bodyPr>
          <a:lstStyle/>
          <a:p>
            <a:pPr marL="0" marR="0" lvl="0" indent="0" defTabSz="914400" eaLnBrk="0" fontAlgn="base" latinLnBrk="0" hangingPunct="0">
              <a:lnSpc>
                <a:spcPct val="100000"/>
              </a:lnSpc>
              <a:spcBef>
                <a:spcPct val="50000"/>
              </a:spcBef>
              <a:spcAft>
                <a:spcPct val="0"/>
              </a:spcAft>
              <a:buClr>
                <a:srgbClr val="244D85"/>
              </a:buClr>
              <a:buSzTx/>
              <a:buFontTx/>
              <a:buNone/>
              <a:tabLst/>
              <a:defRPr/>
            </a:pPr>
            <a:r>
              <a:rPr kumimoji="0" lang="fr-FR" sz="1050" b="1" i="0" u="none" strike="noStrike" kern="0" cap="none" spc="0" normalizeH="0" baseline="0" noProof="0" dirty="0">
                <a:ln>
                  <a:noFill/>
                </a:ln>
                <a:solidFill>
                  <a:srgbClr val="25408F"/>
                </a:solidFill>
                <a:effectLst/>
                <a:uLnTx/>
                <a:uFillTx/>
                <a:latin typeface="Myriad Pro" pitchFamily="34" charset="0"/>
                <a:ea typeface="ＭＳ Ｐゴシック" pitchFamily="34" charset="-128"/>
              </a:rPr>
              <a:t>Type de mobilier </a:t>
            </a:r>
          </a:p>
        </p:txBody>
      </p:sp>
      <p:sp>
        <p:nvSpPr>
          <p:cNvPr id="16" name="Rectangle 15">
            <a:extLst>
              <a:ext uri="{FF2B5EF4-FFF2-40B4-BE49-F238E27FC236}">
                <a16:creationId xmlns="" xmlns:a16="http://schemas.microsoft.com/office/drawing/2014/main" id="{12804D3F-F98F-213A-F4C2-028D7B696CF9}"/>
              </a:ext>
            </a:extLst>
          </p:cNvPr>
          <p:cNvSpPr/>
          <p:nvPr/>
        </p:nvSpPr>
        <p:spPr>
          <a:xfrm>
            <a:off x="1708234" y="3325946"/>
            <a:ext cx="1351598" cy="253916"/>
          </a:xfrm>
          <a:prstGeom prst="rect">
            <a:avLst/>
          </a:prstGeom>
        </p:spPr>
        <p:txBody>
          <a:bodyPr wrap="square">
            <a:spAutoFit/>
          </a:bodyPr>
          <a:lstStyle/>
          <a:p>
            <a:pPr fontAlgn="base">
              <a:spcBef>
                <a:spcPct val="0"/>
              </a:spcBef>
              <a:spcAft>
                <a:spcPct val="0"/>
              </a:spcAft>
            </a:pPr>
            <a:r>
              <a:rPr lang="fr-FR" sz="1050" b="1" dirty="0">
                <a:solidFill>
                  <a:srgbClr val="25408F"/>
                </a:solidFill>
                <a:latin typeface="Myriad Pro" pitchFamily="34" charset="0"/>
                <a:ea typeface="ＭＳ Ｐゴシック" pitchFamily="34" charset="-128"/>
              </a:rPr>
              <a:t>Équipement </a:t>
            </a:r>
          </a:p>
        </p:txBody>
      </p:sp>
      <p:sp>
        <p:nvSpPr>
          <p:cNvPr id="17" name="Rectangle 16">
            <a:extLst>
              <a:ext uri="{FF2B5EF4-FFF2-40B4-BE49-F238E27FC236}">
                <a16:creationId xmlns="" xmlns:a16="http://schemas.microsoft.com/office/drawing/2014/main" id="{4EFC6B5D-F0DA-A879-B1EC-542C7921979F}"/>
              </a:ext>
            </a:extLst>
          </p:cNvPr>
          <p:cNvSpPr/>
          <p:nvPr/>
        </p:nvSpPr>
        <p:spPr>
          <a:xfrm>
            <a:off x="1743553" y="597023"/>
            <a:ext cx="1127097" cy="253916"/>
          </a:xfrm>
          <a:prstGeom prst="rect">
            <a:avLst/>
          </a:prstGeom>
        </p:spPr>
        <p:txBody>
          <a:bodyPr wrap="square">
            <a:spAutoFit/>
          </a:bodyPr>
          <a:lstStyle/>
          <a:p>
            <a:pPr marL="0" marR="0" lvl="0" indent="0" defTabSz="914400" eaLnBrk="0" fontAlgn="base" latinLnBrk="0" hangingPunct="0">
              <a:lnSpc>
                <a:spcPct val="100000"/>
              </a:lnSpc>
              <a:spcBef>
                <a:spcPct val="50000"/>
              </a:spcBef>
              <a:spcAft>
                <a:spcPct val="0"/>
              </a:spcAft>
              <a:buClr>
                <a:srgbClr val="244D85"/>
              </a:buClr>
              <a:buSzTx/>
              <a:buFontTx/>
              <a:buNone/>
              <a:tabLst/>
              <a:defRPr/>
            </a:pPr>
            <a:r>
              <a:rPr kumimoji="0" lang="fr-FR" sz="1050" b="1" i="0" u="none" strike="noStrike" kern="0" cap="none" spc="0" normalizeH="0" baseline="0" noProof="0" dirty="0">
                <a:ln>
                  <a:noFill/>
                </a:ln>
                <a:solidFill>
                  <a:srgbClr val="25408F"/>
                </a:solidFill>
                <a:effectLst/>
                <a:uLnTx/>
                <a:uFillTx/>
                <a:latin typeface="Myriad Pro" pitchFamily="34" charset="0"/>
                <a:ea typeface="ＭＳ Ｐゴシック" pitchFamily="34" charset="-128"/>
              </a:rPr>
              <a:t>Usage</a:t>
            </a:r>
          </a:p>
        </p:txBody>
      </p:sp>
      <p:grpSp>
        <p:nvGrpSpPr>
          <p:cNvPr id="18" name="Groupe 17">
            <a:extLst>
              <a:ext uri="{FF2B5EF4-FFF2-40B4-BE49-F238E27FC236}">
                <a16:creationId xmlns="" xmlns:a16="http://schemas.microsoft.com/office/drawing/2014/main" id="{BF94C9C2-BDE0-6278-7325-77DA7F5FC18C}"/>
              </a:ext>
            </a:extLst>
          </p:cNvPr>
          <p:cNvGrpSpPr/>
          <p:nvPr/>
        </p:nvGrpSpPr>
        <p:grpSpPr>
          <a:xfrm>
            <a:off x="1330816" y="483518"/>
            <a:ext cx="331514" cy="421346"/>
            <a:chOff x="6588224" y="1635646"/>
            <a:chExt cx="1388190" cy="1764356"/>
          </a:xfrm>
          <a:solidFill>
            <a:srgbClr val="25408F"/>
          </a:solidFill>
        </p:grpSpPr>
        <p:sp>
          <p:nvSpPr>
            <p:cNvPr id="19" name="Ellipse 18">
              <a:extLst>
                <a:ext uri="{FF2B5EF4-FFF2-40B4-BE49-F238E27FC236}">
                  <a16:creationId xmlns="" xmlns:a16="http://schemas.microsoft.com/office/drawing/2014/main" id="{61F3F98A-736D-7C98-3593-216A0CC12716}"/>
                </a:ext>
              </a:extLst>
            </p:cNvPr>
            <p:cNvSpPr/>
            <p:nvPr/>
          </p:nvSpPr>
          <p:spPr>
            <a:xfrm>
              <a:off x="6644720" y="2383073"/>
              <a:ext cx="382021" cy="382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Rectangle à coins arrondis 28">
              <a:extLst>
                <a:ext uri="{FF2B5EF4-FFF2-40B4-BE49-F238E27FC236}">
                  <a16:creationId xmlns="" xmlns:a16="http://schemas.microsoft.com/office/drawing/2014/main" id="{900B0954-A9E2-6D2B-CBA9-6CCAD373AAA0}"/>
                </a:ext>
              </a:extLst>
            </p:cNvPr>
            <p:cNvSpPr/>
            <p:nvPr/>
          </p:nvSpPr>
          <p:spPr>
            <a:xfrm>
              <a:off x="6588224" y="2840422"/>
              <a:ext cx="495013" cy="5595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1" name="Ellipse 20">
              <a:extLst>
                <a:ext uri="{FF2B5EF4-FFF2-40B4-BE49-F238E27FC236}">
                  <a16:creationId xmlns="" xmlns:a16="http://schemas.microsoft.com/office/drawing/2014/main" id="{816B0A86-B19A-CF17-E48B-55C83EFE08A6}"/>
                </a:ext>
              </a:extLst>
            </p:cNvPr>
            <p:cNvSpPr/>
            <p:nvPr/>
          </p:nvSpPr>
          <p:spPr>
            <a:xfrm>
              <a:off x="7537897" y="2383073"/>
              <a:ext cx="382021" cy="382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Rectangle à coins arrondis 30">
              <a:extLst>
                <a:ext uri="{FF2B5EF4-FFF2-40B4-BE49-F238E27FC236}">
                  <a16:creationId xmlns="" xmlns:a16="http://schemas.microsoft.com/office/drawing/2014/main" id="{9AB1289E-E556-F627-C1A4-3C947045C17B}"/>
                </a:ext>
              </a:extLst>
            </p:cNvPr>
            <p:cNvSpPr/>
            <p:nvPr/>
          </p:nvSpPr>
          <p:spPr>
            <a:xfrm>
              <a:off x="7481401" y="2840422"/>
              <a:ext cx="495013" cy="5595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23" name="Groupe 22">
              <a:extLst>
                <a:ext uri="{FF2B5EF4-FFF2-40B4-BE49-F238E27FC236}">
                  <a16:creationId xmlns="" xmlns:a16="http://schemas.microsoft.com/office/drawing/2014/main" id="{51768D09-9A5A-BC8B-DFB2-DFB157A6B2B3}"/>
                </a:ext>
              </a:extLst>
            </p:cNvPr>
            <p:cNvGrpSpPr/>
            <p:nvPr/>
          </p:nvGrpSpPr>
          <p:grpSpPr>
            <a:xfrm>
              <a:off x="7072618" y="1635646"/>
              <a:ext cx="688713" cy="663157"/>
              <a:chOff x="1400470" y="284593"/>
              <a:chExt cx="872592" cy="840212"/>
            </a:xfrm>
            <a:grpFill/>
          </p:grpSpPr>
          <p:sp>
            <p:nvSpPr>
              <p:cNvPr id="27" name="Ellipse 26">
                <a:extLst>
                  <a:ext uri="{FF2B5EF4-FFF2-40B4-BE49-F238E27FC236}">
                    <a16:creationId xmlns="" xmlns:a16="http://schemas.microsoft.com/office/drawing/2014/main" id="{0B73BEDB-1AB0-3B92-6537-B7BB7F7F253E}"/>
                  </a:ext>
                </a:extLst>
              </p:cNvPr>
              <p:cNvSpPr/>
              <p:nvPr/>
            </p:nvSpPr>
            <p:spPr>
              <a:xfrm>
                <a:off x="1400470" y="284593"/>
                <a:ext cx="797604" cy="681714"/>
              </a:xfrm>
              <a:prstGeom prst="ellipse">
                <a:avLst/>
              </a:prstGeom>
              <a:noFill/>
              <a:ln w="19050">
                <a:solidFill>
                  <a:srgbClr val="254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cxnSp>
            <p:nvCxnSpPr>
              <p:cNvPr id="28" name="Connecteur droit 27">
                <a:extLst>
                  <a:ext uri="{FF2B5EF4-FFF2-40B4-BE49-F238E27FC236}">
                    <a16:creationId xmlns="" xmlns:a16="http://schemas.microsoft.com/office/drawing/2014/main" id="{C1149891-2E0E-0BB5-65E9-1DA71846FE2E}"/>
                  </a:ext>
                </a:extLst>
              </p:cNvPr>
              <p:cNvCxnSpPr/>
              <p:nvPr/>
            </p:nvCxnSpPr>
            <p:spPr>
              <a:xfrm>
                <a:off x="2048097" y="872573"/>
                <a:ext cx="224965" cy="252232"/>
              </a:xfrm>
              <a:prstGeom prst="line">
                <a:avLst/>
              </a:prstGeom>
              <a:grpFill/>
              <a:ln w="19050">
                <a:solidFill>
                  <a:srgbClr val="25408F"/>
                </a:solidFill>
              </a:ln>
            </p:spPr>
            <p:style>
              <a:lnRef idx="1">
                <a:schemeClr val="accent1"/>
              </a:lnRef>
              <a:fillRef idx="0">
                <a:schemeClr val="accent1"/>
              </a:fillRef>
              <a:effectRef idx="0">
                <a:schemeClr val="accent1"/>
              </a:effectRef>
              <a:fontRef idx="minor">
                <a:schemeClr val="tx1"/>
              </a:fontRef>
            </p:style>
          </p:cxnSp>
        </p:grpSp>
        <p:grpSp>
          <p:nvGrpSpPr>
            <p:cNvPr id="24" name="Groupe 23">
              <a:extLst>
                <a:ext uri="{FF2B5EF4-FFF2-40B4-BE49-F238E27FC236}">
                  <a16:creationId xmlns="" xmlns:a16="http://schemas.microsoft.com/office/drawing/2014/main" id="{2ECFB49A-201F-5085-C96D-394D0471EB17}"/>
                </a:ext>
              </a:extLst>
            </p:cNvPr>
            <p:cNvGrpSpPr/>
            <p:nvPr/>
          </p:nvGrpSpPr>
          <p:grpSpPr>
            <a:xfrm flipH="1">
              <a:off x="6741435" y="1817705"/>
              <a:ext cx="688713" cy="490040"/>
              <a:chOff x="1400470" y="284593"/>
              <a:chExt cx="872592" cy="840212"/>
            </a:xfrm>
            <a:grpFill/>
          </p:grpSpPr>
          <p:sp>
            <p:nvSpPr>
              <p:cNvPr id="25" name="Ellipse 24">
                <a:extLst>
                  <a:ext uri="{FF2B5EF4-FFF2-40B4-BE49-F238E27FC236}">
                    <a16:creationId xmlns="" xmlns:a16="http://schemas.microsoft.com/office/drawing/2014/main" id="{0854444C-B9D2-4990-EC2B-8658AE45F7C9}"/>
                  </a:ext>
                </a:extLst>
              </p:cNvPr>
              <p:cNvSpPr/>
              <p:nvPr/>
            </p:nvSpPr>
            <p:spPr>
              <a:xfrm>
                <a:off x="1400470" y="284593"/>
                <a:ext cx="797604" cy="681714"/>
              </a:xfrm>
              <a:prstGeom prst="ellipse">
                <a:avLst/>
              </a:prstGeom>
              <a:noFill/>
              <a:ln w="19050">
                <a:solidFill>
                  <a:srgbClr val="254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cxnSp>
            <p:nvCxnSpPr>
              <p:cNvPr id="26" name="Connecteur droit 25">
                <a:extLst>
                  <a:ext uri="{FF2B5EF4-FFF2-40B4-BE49-F238E27FC236}">
                    <a16:creationId xmlns="" xmlns:a16="http://schemas.microsoft.com/office/drawing/2014/main" id="{D96DBA20-B1DF-1E03-B3E2-03C14B42FEEB}"/>
                  </a:ext>
                </a:extLst>
              </p:cNvPr>
              <p:cNvCxnSpPr/>
              <p:nvPr/>
            </p:nvCxnSpPr>
            <p:spPr>
              <a:xfrm>
                <a:off x="2048097" y="872573"/>
                <a:ext cx="224965" cy="252232"/>
              </a:xfrm>
              <a:prstGeom prst="line">
                <a:avLst/>
              </a:prstGeom>
              <a:grpFill/>
              <a:ln w="19050">
                <a:solidFill>
                  <a:srgbClr val="25408F"/>
                </a:solidFill>
              </a:ln>
            </p:spPr>
            <p:style>
              <a:lnRef idx="1">
                <a:schemeClr val="accent1"/>
              </a:lnRef>
              <a:fillRef idx="0">
                <a:schemeClr val="accent1"/>
              </a:fillRef>
              <a:effectRef idx="0">
                <a:schemeClr val="accent1"/>
              </a:effectRef>
              <a:fontRef idx="minor">
                <a:schemeClr val="tx1"/>
              </a:fontRef>
            </p:style>
          </p:cxnSp>
        </p:grpSp>
      </p:grpSp>
      <p:pic>
        <p:nvPicPr>
          <p:cNvPr id="29" name="Graphique 22" descr="Engrenages">
            <a:extLst>
              <a:ext uri="{FF2B5EF4-FFF2-40B4-BE49-F238E27FC236}">
                <a16:creationId xmlns="" xmlns:a16="http://schemas.microsoft.com/office/drawing/2014/main" id="{91BDBE81-499F-0127-53D6-3BBD9380145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187624" y="3147814"/>
            <a:ext cx="510346" cy="510346"/>
          </a:xfrm>
          <a:prstGeom prst="rect">
            <a:avLst/>
          </a:prstGeom>
        </p:spPr>
      </p:pic>
      <p:sp>
        <p:nvSpPr>
          <p:cNvPr id="30" name="ZoneTexte 29">
            <a:extLst>
              <a:ext uri="{FF2B5EF4-FFF2-40B4-BE49-F238E27FC236}">
                <a16:creationId xmlns="" xmlns:a16="http://schemas.microsoft.com/office/drawing/2014/main" id="{24D40C82-8821-FC5E-BC5E-BB46285FEEEA}"/>
              </a:ext>
            </a:extLst>
          </p:cNvPr>
          <p:cNvSpPr txBox="1"/>
          <p:nvPr/>
        </p:nvSpPr>
        <p:spPr>
          <a:xfrm>
            <a:off x="800819" y="3795886"/>
            <a:ext cx="3967124" cy="861774"/>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fr-FR" sz="1000" dirty="0"/>
              <a:t>Ecrans de report sur bras articulé ou non : 1 ou 2 par poste</a:t>
            </a:r>
          </a:p>
          <a:p>
            <a:pPr marL="171450" indent="-171450">
              <a:buFont typeface="Arial" panose="020B0604020202020204" pitchFamily="34" charset="0"/>
              <a:buChar char="•"/>
            </a:pPr>
            <a:r>
              <a:rPr lang="fr-FR" sz="1000" dirty="0"/>
              <a:t>Cloisonnette haute frontales et latérales entre chaque position (option)</a:t>
            </a:r>
          </a:p>
          <a:p>
            <a:pPr marL="171450" indent="-171450">
              <a:buFont typeface="Arial" panose="020B0604020202020204" pitchFamily="34" charset="0"/>
              <a:buChar char="•"/>
            </a:pPr>
            <a:r>
              <a:rPr lang="fr-FR" sz="1000" dirty="0"/>
              <a:t>Prises de courant/USB</a:t>
            </a:r>
          </a:p>
          <a:p>
            <a:pPr marL="171450" indent="-171450">
              <a:buFont typeface="Arial" panose="020B0604020202020204" pitchFamily="34" charset="0"/>
              <a:buChar char="•"/>
            </a:pPr>
            <a:endParaRPr lang="fr-FR" sz="1000" dirty="0"/>
          </a:p>
        </p:txBody>
      </p:sp>
      <p:sp>
        <p:nvSpPr>
          <p:cNvPr id="31" name="ZoneTexte 30">
            <a:extLst>
              <a:ext uri="{FF2B5EF4-FFF2-40B4-BE49-F238E27FC236}">
                <a16:creationId xmlns="" xmlns:a16="http://schemas.microsoft.com/office/drawing/2014/main" id="{22579AA3-2499-D6FE-37ED-CC0AAACD4EF7}"/>
              </a:ext>
            </a:extLst>
          </p:cNvPr>
          <p:cNvSpPr txBox="1"/>
          <p:nvPr/>
        </p:nvSpPr>
        <p:spPr>
          <a:xfrm>
            <a:off x="800819" y="2499742"/>
            <a:ext cx="2769485" cy="707886"/>
          </a:xfrm>
          <a:prstGeom prst="rect">
            <a:avLst/>
          </a:prstGeom>
          <a:noFill/>
        </p:spPr>
        <p:txBody>
          <a:bodyPr wrap="square" rtlCol="0">
            <a:spAutoFit/>
          </a:bodyPr>
          <a:lstStyle/>
          <a:p>
            <a:pPr marL="171450" indent="-171450">
              <a:buFont typeface="Arial" panose="020B0604020202020204" pitchFamily="34" charset="0"/>
              <a:buChar char="•"/>
            </a:pPr>
            <a:r>
              <a:rPr lang="fr-FR" sz="1000" dirty="0"/>
              <a:t>Postes de travail </a:t>
            </a:r>
            <a:r>
              <a:rPr lang="fr-FR" sz="1000" dirty="0" smtClean="0"/>
              <a:t>120x80 cm minimum, </a:t>
            </a:r>
            <a:r>
              <a:rPr lang="fr-FR" sz="1000" dirty="0" err="1"/>
              <a:t>ht</a:t>
            </a:r>
            <a:r>
              <a:rPr lang="fr-FR" sz="1000" dirty="0"/>
              <a:t> 72-74 cm</a:t>
            </a:r>
          </a:p>
          <a:p>
            <a:pPr marL="171450" indent="-171450">
              <a:buFont typeface="Arial" panose="020B0604020202020204" pitchFamily="34" charset="0"/>
              <a:buChar char="•"/>
            </a:pPr>
            <a:r>
              <a:rPr lang="fr-FR" sz="1000" dirty="0"/>
              <a:t>Fauteuils ergonomiques réglables</a:t>
            </a:r>
          </a:p>
          <a:p>
            <a:pPr marL="171450" indent="-171450">
              <a:buFont typeface="Arial" panose="020B0604020202020204" pitchFamily="34" charset="0"/>
              <a:buChar char="•"/>
            </a:pPr>
            <a:endParaRPr lang="fr-FR" sz="1000" dirty="0"/>
          </a:p>
        </p:txBody>
      </p:sp>
      <p:sp>
        <p:nvSpPr>
          <p:cNvPr id="32" name="Rectangle 31">
            <a:extLst>
              <a:ext uri="{FF2B5EF4-FFF2-40B4-BE49-F238E27FC236}">
                <a16:creationId xmlns="" xmlns:a16="http://schemas.microsoft.com/office/drawing/2014/main" id="{5FB6A334-A51E-A675-E29C-FAB3040B6382}"/>
              </a:ext>
            </a:extLst>
          </p:cNvPr>
          <p:cNvSpPr/>
          <p:nvPr/>
        </p:nvSpPr>
        <p:spPr>
          <a:xfrm>
            <a:off x="5202621" y="964906"/>
            <a:ext cx="4460571" cy="496290"/>
          </a:xfrm>
          <a:prstGeom prst="rect">
            <a:avLst/>
          </a:prstGeom>
        </p:spPr>
        <p:txBody>
          <a:bodyPr wrap="square">
            <a:spAutoFit/>
          </a:bodyPr>
          <a:lstStyle/>
          <a:p>
            <a:pPr marL="0" marR="0" lvl="0" indent="0" defTabSz="914400" eaLnBrk="0" fontAlgn="base" latinLnBrk="0" hangingPunct="0">
              <a:lnSpc>
                <a:spcPct val="100000"/>
              </a:lnSpc>
              <a:spcBef>
                <a:spcPct val="50000"/>
              </a:spcBef>
              <a:spcAft>
                <a:spcPct val="0"/>
              </a:spcAft>
              <a:buClr>
                <a:srgbClr val="244D85"/>
              </a:buClr>
              <a:buSzTx/>
              <a:buFontTx/>
              <a:buNone/>
              <a:tabLst/>
              <a:defRPr/>
            </a:pPr>
            <a:r>
              <a:rPr kumimoji="0" lang="fr-FR" sz="1050" b="1" i="0" u="none" strike="noStrike" kern="0" cap="none" spc="0" normalizeH="0" baseline="0" noProof="0" dirty="0">
                <a:ln>
                  <a:noFill/>
                </a:ln>
                <a:solidFill>
                  <a:srgbClr val="25408F"/>
                </a:solidFill>
                <a:effectLst/>
                <a:uLnTx/>
                <a:uFillTx/>
                <a:latin typeface="Myriad Pro" pitchFamily="34" charset="0"/>
                <a:ea typeface="ＭＳ Ｐゴシック" pitchFamily="34" charset="-128"/>
              </a:rPr>
              <a:t>TYPES DE POSTES ENVISAGEABLES- non exhaustif</a:t>
            </a:r>
          </a:p>
          <a:p>
            <a:pPr marL="0" marR="0" lvl="0" indent="0" algn="ctr" defTabSz="914400" eaLnBrk="0" fontAlgn="base" latinLnBrk="0" hangingPunct="0">
              <a:lnSpc>
                <a:spcPct val="100000"/>
              </a:lnSpc>
              <a:spcBef>
                <a:spcPct val="50000"/>
              </a:spcBef>
              <a:spcAft>
                <a:spcPct val="0"/>
              </a:spcAft>
              <a:buClr>
                <a:srgbClr val="244D85"/>
              </a:buClr>
              <a:buSzTx/>
              <a:buFontTx/>
              <a:buNone/>
              <a:tabLst/>
              <a:defRPr/>
            </a:pPr>
            <a:r>
              <a:rPr lang="fr-FR" sz="1050" b="1" kern="0" dirty="0">
                <a:solidFill>
                  <a:srgbClr val="00B050"/>
                </a:solidFill>
                <a:latin typeface="Myriad Pro" pitchFamily="34" charset="0"/>
                <a:ea typeface="ＭＳ Ｐゴシック" pitchFamily="34" charset="-128"/>
              </a:rPr>
              <a:t>NB </a:t>
            </a:r>
            <a:r>
              <a:rPr kumimoji="0" lang="fr-FR" sz="1050" b="1" i="0" u="none" strike="noStrike" kern="0" cap="none" spc="0" normalizeH="0" baseline="0" noProof="0" dirty="0">
                <a:ln>
                  <a:noFill/>
                </a:ln>
                <a:solidFill>
                  <a:srgbClr val="00B050"/>
                </a:solidFill>
                <a:effectLst/>
                <a:uLnTx/>
                <a:uFillTx/>
                <a:latin typeface="Myriad Pro" pitchFamily="34" charset="0"/>
                <a:ea typeface="ＭＳ Ｐゴシック" pitchFamily="34" charset="-128"/>
              </a:rPr>
              <a:t>privilégier le réemploi</a:t>
            </a:r>
          </a:p>
        </p:txBody>
      </p:sp>
      <p:pic>
        <p:nvPicPr>
          <p:cNvPr id="33" name="Image 32">
            <a:extLst>
              <a:ext uri="{FF2B5EF4-FFF2-40B4-BE49-F238E27FC236}">
                <a16:creationId xmlns="" xmlns:a16="http://schemas.microsoft.com/office/drawing/2014/main" id="{BABBCB8E-DFAB-AF9D-2D7A-F0CE2C506CF7}"/>
              </a:ext>
            </a:extLst>
          </p:cNvPr>
          <p:cNvPicPr>
            <a:picLocks noChangeAspect="1"/>
          </p:cNvPicPr>
          <p:nvPr/>
        </p:nvPicPr>
        <p:blipFill>
          <a:blip r:embed="rId6"/>
          <a:stretch>
            <a:fillRect/>
          </a:stretch>
        </p:blipFill>
        <p:spPr>
          <a:xfrm>
            <a:off x="5171319" y="1365655"/>
            <a:ext cx="1565784" cy="1440000"/>
          </a:xfrm>
          <a:prstGeom prst="rect">
            <a:avLst/>
          </a:prstGeom>
        </p:spPr>
      </p:pic>
      <p:pic>
        <p:nvPicPr>
          <p:cNvPr id="34" name="Image 33" descr="Une image contenant croquis, dessin, dessin humoristique, clipart&#10;&#10;Description générée automatiquement">
            <a:extLst>
              <a:ext uri="{FF2B5EF4-FFF2-40B4-BE49-F238E27FC236}">
                <a16:creationId xmlns="" xmlns:a16="http://schemas.microsoft.com/office/drawing/2014/main" id="{1F247257-EF10-C7CA-75E5-F49AC0587F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2280" y="1651659"/>
            <a:ext cx="1440000" cy="1440000"/>
          </a:xfrm>
          <a:prstGeom prst="rect">
            <a:avLst/>
          </a:prstGeom>
        </p:spPr>
      </p:pic>
      <p:pic>
        <p:nvPicPr>
          <p:cNvPr id="35" name="Graphique 28">
            <a:extLst>
              <a:ext uri="{FF2B5EF4-FFF2-40B4-BE49-F238E27FC236}">
                <a16:creationId xmlns="" xmlns:a16="http://schemas.microsoft.com/office/drawing/2014/main" id="{4B48C6FB-2929-C5D8-DCAA-3D3B278350A8}"/>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153767" y="2948590"/>
            <a:ext cx="1557263" cy="1440000"/>
          </a:xfrm>
          <a:prstGeom prst="rect">
            <a:avLst/>
          </a:prstGeom>
        </p:spPr>
      </p:pic>
      <p:pic>
        <p:nvPicPr>
          <p:cNvPr id="36" name="Image 35">
            <a:extLst>
              <a:ext uri="{FF2B5EF4-FFF2-40B4-BE49-F238E27FC236}">
                <a16:creationId xmlns="" xmlns:a16="http://schemas.microsoft.com/office/drawing/2014/main" id="{B7AE0E27-7046-764B-E0A4-01224CEA5652}"/>
              </a:ext>
            </a:extLst>
          </p:cNvPr>
          <p:cNvPicPr>
            <a:picLocks noChangeAspect="1"/>
          </p:cNvPicPr>
          <p:nvPr/>
        </p:nvPicPr>
        <p:blipFill>
          <a:blip r:embed="rId10"/>
          <a:stretch>
            <a:fillRect/>
          </a:stretch>
        </p:blipFill>
        <p:spPr>
          <a:xfrm>
            <a:off x="6973220" y="3171975"/>
            <a:ext cx="1917736" cy="1440000"/>
          </a:xfrm>
          <a:prstGeom prst="rect">
            <a:avLst/>
          </a:prstGeom>
        </p:spPr>
      </p:pic>
      <p:sp>
        <p:nvSpPr>
          <p:cNvPr id="37" name="ZoneTexte 36">
            <a:extLst>
              <a:ext uri="{FF2B5EF4-FFF2-40B4-BE49-F238E27FC236}">
                <a16:creationId xmlns="" xmlns:a16="http://schemas.microsoft.com/office/drawing/2014/main" id="{4B49D2EA-72C9-C7DD-CDCB-C6F492A487ED}"/>
              </a:ext>
            </a:extLst>
          </p:cNvPr>
          <p:cNvSpPr txBox="1"/>
          <p:nvPr/>
        </p:nvSpPr>
        <p:spPr>
          <a:xfrm>
            <a:off x="800818" y="1059582"/>
            <a:ext cx="3271561" cy="707886"/>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fr-FR" sz="1000" dirty="0"/>
              <a:t>Travailler seul</a:t>
            </a:r>
          </a:p>
          <a:p>
            <a:pPr marL="171450" indent="-171450">
              <a:buFont typeface="Arial" panose="020B0604020202020204" pitchFamily="34" charset="0"/>
              <a:buChar char="•"/>
            </a:pPr>
            <a:r>
              <a:rPr lang="fr-FR" sz="1000" dirty="0"/>
              <a:t>Échanger occasionnellement</a:t>
            </a:r>
          </a:p>
          <a:p>
            <a:pPr marL="171450" indent="-171450">
              <a:buFont typeface="Arial" panose="020B0604020202020204" pitchFamily="34" charset="0"/>
              <a:buChar char="•"/>
            </a:pPr>
            <a:r>
              <a:rPr lang="fr-FR" sz="1000" dirty="0"/>
              <a:t>Téléphoner pour une durée courte</a:t>
            </a:r>
          </a:p>
          <a:p>
            <a:pPr marL="171450" indent="-171450">
              <a:buFont typeface="Arial" panose="020B0604020202020204" pitchFamily="34" charset="0"/>
              <a:buChar char="•"/>
            </a:pPr>
            <a:r>
              <a:rPr lang="fr-FR" sz="1000" dirty="0"/>
              <a:t>Assister à une </a:t>
            </a:r>
            <a:r>
              <a:rPr lang="fr-FR" sz="1000" dirty="0" err="1"/>
              <a:t>visio</a:t>
            </a:r>
            <a:r>
              <a:rPr lang="fr-FR" sz="1000" dirty="0"/>
              <a:t> conférence, sans parler</a:t>
            </a:r>
          </a:p>
        </p:txBody>
      </p:sp>
    </p:spTree>
    <p:extLst>
      <p:ext uri="{BB962C8B-B14F-4D97-AF65-F5344CB8AC3E}">
        <p14:creationId xmlns:p14="http://schemas.microsoft.com/office/powerpoint/2010/main" val="123413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a:t>Direction Générale des Finances Publiques / Direction de l'Immobilier de l'Etat</a:t>
            </a:r>
            <a:endParaRPr lang="fr-FR" dirty="0"/>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14</a:t>
            </a:fld>
            <a:endParaRPr lang="fr-FR" dirty="0"/>
          </a:p>
        </p:txBody>
      </p:sp>
      <p:sp>
        <p:nvSpPr>
          <p:cNvPr id="10" name="Espace réservé du texte 7"/>
          <p:cNvSpPr>
            <a:spLocks noGrp="1"/>
          </p:cNvSpPr>
          <p:nvPr>
            <p:ph type="body" sz="quarter" idx="13"/>
          </p:nvPr>
        </p:nvSpPr>
        <p:spPr>
          <a:xfrm>
            <a:off x="1115616" y="74123"/>
            <a:ext cx="7668384" cy="719999"/>
          </a:xfrm>
        </p:spPr>
        <p:txBody>
          <a:bodyPr/>
          <a:lstStyle/>
          <a:p>
            <a:pPr marL="0" indent="0">
              <a:buNone/>
            </a:pPr>
            <a:r>
              <a:rPr lang="fr-FR" dirty="0"/>
              <a:t>c</a:t>
            </a:r>
            <a:r>
              <a:rPr lang="fr-FR" dirty="0" smtClean="0"/>
              <a:t>. Usages et espaces</a:t>
            </a:r>
            <a:endParaRPr lang="fr-FR" dirty="0"/>
          </a:p>
          <a:p>
            <a:pPr marL="0" lvl="1" indent="0">
              <a:buNone/>
            </a:pPr>
            <a:r>
              <a:rPr lang="fr-FR" dirty="0" smtClean="0"/>
              <a:t>Travailler de façon isolée</a:t>
            </a:r>
            <a:endParaRPr lang="fr-FR" dirty="0"/>
          </a:p>
        </p:txBody>
      </p:sp>
      <p:pic>
        <p:nvPicPr>
          <p:cNvPr id="39" name="Graphique 7">
            <a:extLst>
              <a:ext uri="{FF2B5EF4-FFF2-40B4-BE49-F238E27FC236}">
                <a16:creationId xmlns="" xmlns:a16="http://schemas.microsoft.com/office/drawing/2014/main" id="{A3EB0565-3A08-1867-DB48-5476C903CE2A}"/>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8446" t="3940" r="18181" b="29158"/>
          <a:stretch/>
        </p:blipFill>
        <p:spPr>
          <a:xfrm>
            <a:off x="964584" y="2060169"/>
            <a:ext cx="459632" cy="606542"/>
          </a:xfrm>
          <a:prstGeom prst="rect">
            <a:avLst/>
          </a:prstGeom>
        </p:spPr>
      </p:pic>
      <p:sp>
        <p:nvSpPr>
          <p:cNvPr id="40" name="Rectangle 39">
            <a:extLst>
              <a:ext uri="{FF2B5EF4-FFF2-40B4-BE49-F238E27FC236}">
                <a16:creationId xmlns="" xmlns:a16="http://schemas.microsoft.com/office/drawing/2014/main" id="{741F7858-4A2E-1D8F-631D-A152E57EAB77}"/>
              </a:ext>
            </a:extLst>
          </p:cNvPr>
          <p:cNvSpPr/>
          <p:nvPr/>
        </p:nvSpPr>
        <p:spPr>
          <a:xfrm>
            <a:off x="1425493" y="2236482"/>
            <a:ext cx="1338985" cy="253916"/>
          </a:xfrm>
          <a:prstGeom prst="rect">
            <a:avLst/>
          </a:prstGeom>
        </p:spPr>
        <p:txBody>
          <a:bodyPr wrap="square">
            <a:spAutoFit/>
          </a:bodyPr>
          <a:lstStyle/>
          <a:p>
            <a:pPr marL="0" marR="0" lvl="0" indent="0" defTabSz="914400" eaLnBrk="0" fontAlgn="base" latinLnBrk="0" hangingPunct="0">
              <a:lnSpc>
                <a:spcPct val="100000"/>
              </a:lnSpc>
              <a:spcBef>
                <a:spcPct val="50000"/>
              </a:spcBef>
              <a:spcAft>
                <a:spcPct val="0"/>
              </a:spcAft>
              <a:buClr>
                <a:srgbClr val="244D85"/>
              </a:buClr>
              <a:buSzTx/>
              <a:buFontTx/>
              <a:buNone/>
              <a:tabLst/>
              <a:defRPr/>
            </a:pPr>
            <a:r>
              <a:rPr kumimoji="0" lang="fr-FR" sz="1050" b="1" i="0" u="none" strike="noStrike" kern="0" cap="none" spc="0" normalizeH="0" baseline="0" noProof="0" dirty="0">
                <a:ln>
                  <a:noFill/>
                </a:ln>
                <a:solidFill>
                  <a:srgbClr val="25408F"/>
                </a:solidFill>
                <a:effectLst/>
                <a:uLnTx/>
                <a:uFillTx/>
                <a:latin typeface="Myriad Pro" pitchFamily="34" charset="0"/>
                <a:ea typeface="ＭＳ Ｐゴシック" pitchFamily="34" charset="-128"/>
              </a:rPr>
              <a:t>Type de mobilier </a:t>
            </a:r>
          </a:p>
        </p:txBody>
      </p:sp>
      <p:sp>
        <p:nvSpPr>
          <p:cNvPr id="41" name="Rectangle 40">
            <a:extLst>
              <a:ext uri="{FF2B5EF4-FFF2-40B4-BE49-F238E27FC236}">
                <a16:creationId xmlns="" xmlns:a16="http://schemas.microsoft.com/office/drawing/2014/main" id="{12804D3F-F98F-213A-F4C2-028D7B696CF9}"/>
              </a:ext>
            </a:extLst>
          </p:cNvPr>
          <p:cNvSpPr/>
          <p:nvPr/>
        </p:nvSpPr>
        <p:spPr>
          <a:xfrm>
            <a:off x="1543393" y="3410400"/>
            <a:ext cx="1351598" cy="253916"/>
          </a:xfrm>
          <a:prstGeom prst="rect">
            <a:avLst/>
          </a:prstGeom>
        </p:spPr>
        <p:txBody>
          <a:bodyPr wrap="square">
            <a:spAutoFit/>
          </a:bodyPr>
          <a:lstStyle/>
          <a:p>
            <a:pPr fontAlgn="base">
              <a:spcBef>
                <a:spcPct val="0"/>
              </a:spcBef>
              <a:spcAft>
                <a:spcPct val="0"/>
              </a:spcAft>
            </a:pPr>
            <a:r>
              <a:rPr lang="fr-FR" sz="1050" b="1" dirty="0">
                <a:solidFill>
                  <a:srgbClr val="25408F"/>
                </a:solidFill>
                <a:latin typeface="Myriad Pro" pitchFamily="34" charset="0"/>
                <a:ea typeface="ＭＳ Ｐゴシック" pitchFamily="34" charset="-128"/>
              </a:rPr>
              <a:t>Équipement </a:t>
            </a:r>
          </a:p>
        </p:txBody>
      </p:sp>
      <p:sp>
        <p:nvSpPr>
          <p:cNvPr id="42" name="Rectangle 41">
            <a:extLst>
              <a:ext uri="{FF2B5EF4-FFF2-40B4-BE49-F238E27FC236}">
                <a16:creationId xmlns="" xmlns:a16="http://schemas.microsoft.com/office/drawing/2014/main" id="{4EFC6B5D-F0DA-A879-B1EC-542C7921979F}"/>
              </a:ext>
            </a:extLst>
          </p:cNvPr>
          <p:cNvSpPr/>
          <p:nvPr/>
        </p:nvSpPr>
        <p:spPr>
          <a:xfrm>
            <a:off x="1520207" y="813047"/>
            <a:ext cx="1127097" cy="253916"/>
          </a:xfrm>
          <a:prstGeom prst="rect">
            <a:avLst/>
          </a:prstGeom>
        </p:spPr>
        <p:txBody>
          <a:bodyPr wrap="square">
            <a:spAutoFit/>
          </a:bodyPr>
          <a:lstStyle/>
          <a:p>
            <a:pPr marL="0" marR="0" lvl="0" indent="0" defTabSz="914400" eaLnBrk="0" fontAlgn="base" latinLnBrk="0" hangingPunct="0">
              <a:lnSpc>
                <a:spcPct val="100000"/>
              </a:lnSpc>
              <a:spcBef>
                <a:spcPct val="50000"/>
              </a:spcBef>
              <a:spcAft>
                <a:spcPct val="0"/>
              </a:spcAft>
              <a:buClr>
                <a:srgbClr val="244D85"/>
              </a:buClr>
              <a:buSzTx/>
              <a:buFontTx/>
              <a:buNone/>
              <a:tabLst/>
              <a:defRPr/>
            </a:pPr>
            <a:r>
              <a:rPr kumimoji="0" lang="fr-FR" sz="1050" b="1" i="0" u="none" strike="noStrike" kern="0" cap="none" spc="0" normalizeH="0" baseline="0" noProof="0" dirty="0">
                <a:ln>
                  <a:noFill/>
                </a:ln>
                <a:solidFill>
                  <a:srgbClr val="25408F"/>
                </a:solidFill>
                <a:effectLst/>
                <a:uLnTx/>
                <a:uFillTx/>
                <a:latin typeface="Myriad Pro" pitchFamily="34" charset="0"/>
                <a:ea typeface="ＭＳ Ｐゴシック" pitchFamily="34" charset="-128"/>
              </a:rPr>
              <a:t>Usages</a:t>
            </a:r>
          </a:p>
        </p:txBody>
      </p:sp>
      <p:grpSp>
        <p:nvGrpSpPr>
          <p:cNvPr id="43" name="Groupe 42">
            <a:extLst>
              <a:ext uri="{FF2B5EF4-FFF2-40B4-BE49-F238E27FC236}">
                <a16:creationId xmlns="" xmlns:a16="http://schemas.microsoft.com/office/drawing/2014/main" id="{BF94C9C2-BDE0-6278-7325-77DA7F5FC18C}"/>
              </a:ext>
            </a:extLst>
          </p:cNvPr>
          <p:cNvGrpSpPr/>
          <p:nvPr/>
        </p:nvGrpSpPr>
        <p:grpSpPr>
          <a:xfrm>
            <a:off x="1107470" y="699542"/>
            <a:ext cx="331514" cy="421346"/>
            <a:chOff x="6588224" y="1635646"/>
            <a:chExt cx="1388190" cy="1764356"/>
          </a:xfrm>
          <a:solidFill>
            <a:srgbClr val="25408F"/>
          </a:solidFill>
        </p:grpSpPr>
        <p:sp>
          <p:nvSpPr>
            <p:cNvPr id="44" name="Ellipse 43">
              <a:extLst>
                <a:ext uri="{FF2B5EF4-FFF2-40B4-BE49-F238E27FC236}">
                  <a16:creationId xmlns="" xmlns:a16="http://schemas.microsoft.com/office/drawing/2014/main" id="{61F3F98A-736D-7C98-3593-216A0CC12716}"/>
                </a:ext>
              </a:extLst>
            </p:cNvPr>
            <p:cNvSpPr/>
            <p:nvPr/>
          </p:nvSpPr>
          <p:spPr>
            <a:xfrm>
              <a:off x="6644720" y="2383073"/>
              <a:ext cx="382021" cy="382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5" name="Rectangle à coins arrondis 28">
              <a:extLst>
                <a:ext uri="{FF2B5EF4-FFF2-40B4-BE49-F238E27FC236}">
                  <a16:creationId xmlns="" xmlns:a16="http://schemas.microsoft.com/office/drawing/2014/main" id="{900B0954-A9E2-6D2B-CBA9-6CCAD373AAA0}"/>
                </a:ext>
              </a:extLst>
            </p:cNvPr>
            <p:cNvSpPr/>
            <p:nvPr/>
          </p:nvSpPr>
          <p:spPr>
            <a:xfrm>
              <a:off x="6588224" y="2840422"/>
              <a:ext cx="495013" cy="5595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46" name="Ellipse 45">
              <a:extLst>
                <a:ext uri="{FF2B5EF4-FFF2-40B4-BE49-F238E27FC236}">
                  <a16:creationId xmlns="" xmlns:a16="http://schemas.microsoft.com/office/drawing/2014/main" id="{816B0A86-B19A-CF17-E48B-55C83EFE08A6}"/>
                </a:ext>
              </a:extLst>
            </p:cNvPr>
            <p:cNvSpPr/>
            <p:nvPr/>
          </p:nvSpPr>
          <p:spPr>
            <a:xfrm>
              <a:off x="7537897" y="2383073"/>
              <a:ext cx="382021" cy="382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7" name="Rectangle à coins arrondis 30">
              <a:extLst>
                <a:ext uri="{FF2B5EF4-FFF2-40B4-BE49-F238E27FC236}">
                  <a16:creationId xmlns="" xmlns:a16="http://schemas.microsoft.com/office/drawing/2014/main" id="{9AB1289E-E556-F627-C1A4-3C947045C17B}"/>
                </a:ext>
              </a:extLst>
            </p:cNvPr>
            <p:cNvSpPr/>
            <p:nvPr/>
          </p:nvSpPr>
          <p:spPr>
            <a:xfrm>
              <a:off x="7481401" y="2840422"/>
              <a:ext cx="495013" cy="5595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48" name="Groupe 47">
              <a:extLst>
                <a:ext uri="{FF2B5EF4-FFF2-40B4-BE49-F238E27FC236}">
                  <a16:creationId xmlns="" xmlns:a16="http://schemas.microsoft.com/office/drawing/2014/main" id="{51768D09-9A5A-BC8B-DFB2-DFB157A6B2B3}"/>
                </a:ext>
              </a:extLst>
            </p:cNvPr>
            <p:cNvGrpSpPr/>
            <p:nvPr/>
          </p:nvGrpSpPr>
          <p:grpSpPr>
            <a:xfrm>
              <a:off x="7072618" y="1635646"/>
              <a:ext cx="688713" cy="663157"/>
              <a:chOff x="1400470" y="284593"/>
              <a:chExt cx="872592" cy="840212"/>
            </a:xfrm>
            <a:grpFill/>
          </p:grpSpPr>
          <p:sp>
            <p:nvSpPr>
              <p:cNvPr id="52" name="Ellipse 51">
                <a:extLst>
                  <a:ext uri="{FF2B5EF4-FFF2-40B4-BE49-F238E27FC236}">
                    <a16:creationId xmlns="" xmlns:a16="http://schemas.microsoft.com/office/drawing/2014/main" id="{0B73BEDB-1AB0-3B92-6537-B7BB7F7F253E}"/>
                  </a:ext>
                </a:extLst>
              </p:cNvPr>
              <p:cNvSpPr/>
              <p:nvPr/>
            </p:nvSpPr>
            <p:spPr>
              <a:xfrm>
                <a:off x="1400470" y="284593"/>
                <a:ext cx="797604" cy="681714"/>
              </a:xfrm>
              <a:prstGeom prst="ellipse">
                <a:avLst/>
              </a:prstGeom>
              <a:noFill/>
              <a:ln w="19050">
                <a:solidFill>
                  <a:srgbClr val="254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cxnSp>
            <p:nvCxnSpPr>
              <p:cNvPr id="53" name="Connecteur droit 52">
                <a:extLst>
                  <a:ext uri="{FF2B5EF4-FFF2-40B4-BE49-F238E27FC236}">
                    <a16:creationId xmlns="" xmlns:a16="http://schemas.microsoft.com/office/drawing/2014/main" id="{C1149891-2E0E-0BB5-65E9-1DA71846FE2E}"/>
                  </a:ext>
                </a:extLst>
              </p:cNvPr>
              <p:cNvCxnSpPr/>
              <p:nvPr/>
            </p:nvCxnSpPr>
            <p:spPr>
              <a:xfrm>
                <a:off x="2048097" y="872573"/>
                <a:ext cx="224965" cy="252232"/>
              </a:xfrm>
              <a:prstGeom prst="line">
                <a:avLst/>
              </a:prstGeom>
              <a:grpFill/>
              <a:ln w="19050">
                <a:solidFill>
                  <a:srgbClr val="25408F"/>
                </a:solidFill>
              </a:ln>
            </p:spPr>
            <p:style>
              <a:lnRef idx="1">
                <a:schemeClr val="accent1"/>
              </a:lnRef>
              <a:fillRef idx="0">
                <a:schemeClr val="accent1"/>
              </a:fillRef>
              <a:effectRef idx="0">
                <a:schemeClr val="accent1"/>
              </a:effectRef>
              <a:fontRef idx="minor">
                <a:schemeClr val="tx1"/>
              </a:fontRef>
            </p:style>
          </p:cxnSp>
        </p:grpSp>
        <p:grpSp>
          <p:nvGrpSpPr>
            <p:cNvPr id="49" name="Groupe 48">
              <a:extLst>
                <a:ext uri="{FF2B5EF4-FFF2-40B4-BE49-F238E27FC236}">
                  <a16:creationId xmlns="" xmlns:a16="http://schemas.microsoft.com/office/drawing/2014/main" id="{2ECFB49A-201F-5085-C96D-394D0471EB17}"/>
                </a:ext>
              </a:extLst>
            </p:cNvPr>
            <p:cNvGrpSpPr/>
            <p:nvPr/>
          </p:nvGrpSpPr>
          <p:grpSpPr>
            <a:xfrm flipH="1">
              <a:off x="6741435" y="1817705"/>
              <a:ext cx="688713" cy="490040"/>
              <a:chOff x="1400470" y="284593"/>
              <a:chExt cx="872592" cy="840212"/>
            </a:xfrm>
            <a:grpFill/>
          </p:grpSpPr>
          <p:sp>
            <p:nvSpPr>
              <p:cNvPr id="50" name="Ellipse 49">
                <a:extLst>
                  <a:ext uri="{FF2B5EF4-FFF2-40B4-BE49-F238E27FC236}">
                    <a16:creationId xmlns="" xmlns:a16="http://schemas.microsoft.com/office/drawing/2014/main" id="{0854444C-B9D2-4990-EC2B-8658AE45F7C9}"/>
                  </a:ext>
                </a:extLst>
              </p:cNvPr>
              <p:cNvSpPr/>
              <p:nvPr/>
            </p:nvSpPr>
            <p:spPr>
              <a:xfrm>
                <a:off x="1400470" y="284593"/>
                <a:ext cx="797604" cy="681714"/>
              </a:xfrm>
              <a:prstGeom prst="ellipse">
                <a:avLst/>
              </a:prstGeom>
              <a:noFill/>
              <a:ln w="19050">
                <a:solidFill>
                  <a:srgbClr val="254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cxnSp>
            <p:nvCxnSpPr>
              <p:cNvPr id="51" name="Connecteur droit 50">
                <a:extLst>
                  <a:ext uri="{FF2B5EF4-FFF2-40B4-BE49-F238E27FC236}">
                    <a16:creationId xmlns="" xmlns:a16="http://schemas.microsoft.com/office/drawing/2014/main" id="{D96DBA20-B1DF-1E03-B3E2-03C14B42FEEB}"/>
                  </a:ext>
                </a:extLst>
              </p:cNvPr>
              <p:cNvCxnSpPr/>
              <p:nvPr/>
            </p:nvCxnSpPr>
            <p:spPr>
              <a:xfrm>
                <a:off x="2048097" y="872573"/>
                <a:ext cx="224965" cy="252232"/>
              </a:xfrm>
              <a:prstGeom prst="line">
                <a:avLst/>
              </a:prstGeom>
              <a:grpFill/>
              <a:ln w="19050">
                <a:solidFill>
                  <a:srgbClr val="25408F"/>
                </a:solidFill>
              </a:ln>
            </p:spPr>
            <p:style>
              <a:lnRef idx="1">
                <a:schemeClr val="accent1"/>
              </a:lnRef>
              <a:fillRef idx="0">
                <a:schemeClr val="accent1"/>
              </a:fillRef>
              <a:effectRef idx="0">
                <a:schemeClr val="accent1"/>
              </a:effectRef>
              <a:fontRef idx="minor">
                <a:schemeClr val="tx1"/>
              </a:fontRef>
            </p:style>
          </p:cxnSp>
        </p:grpSp>
      </p:grpSp>
      <p:pic>
        <p:nvPicPr>
          <p:cNvPr id="54" name="Graphique 22" descr="Engrenages">
            <a:extLst>
              <a:ext uri="{FF2B5EF4-FFF2-40B4-BE49-F238E27FC236}">
                <a16:creationId xmlns="" xmlns:a16="http://schemas.microsoft.com/office/drawing/2014/main" id="{91BDBE81-499F-0127-53D6-3BBD9380145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028871" y="3284723"/>
            <a:ext cx="510346" cy="510346"/>
          </a:xfrm>
          <a:prstGeom prst="rect">
            <a:avLst/>
          </a:prstGeom>
        </p:spPr>
      </p:pic>
      <p:sp>
        <p:nvSpPr>
          <p:cNvPr id="55" name="ZoneTexte 54">
            <a:extLst>
              <a:ext uri="{FF2B5EF4-FFF2-40B4-BE49-F238E27FC236}">
                <a16:creationId xmlns="" xmlns:a16="http://schemas.microsoft.com/office/drawing/2014/main" id="{24D40C82-8821-FC5E-BC5E-BB46285FEEEA}"/>
              </a:ext>
            </a:extLst>
          </p:cNvPr>
          <p:cNvSpPr txBox="1"/>
          <p:nvPr/>
        </p:nvSpPr>
        <p:spPr>
          <a:xfrm>
            <a:off x="1015153" y="3878129"/>
            <a:ext cx="3901810" cy="1015663"/>
          </a:xfrm>
          <a:prstGeom prst="rect">
            <a:avLst/>
          </a:prstGeom>
          <a:noFill/>
        </p:spPr>
        <p:txBody>
          <a:bodyPr wrap="square" rtlCol="0">
            <a:spAutoFit/>
          </a:bodyPr>
          <a:lstStyle/>
          <a:p>
            <a:pPr marL="171450" indent="-171450">
              <a:buFont typeface="Arial" panose="020B0604020202020204" pitchFamily="34" charset="0"/>
              <a:buChar char="•"/>
            </a:pPr>
            <a:r>
              <a:rPr lang="fr-FR" sz="1000" dirty="0"/>
              <a:t>Prise de courant/USB</a:t>
            </a:r>
          </a:p>
          <a:p>
            <a:pPr marL="171450" indent="-171450">
              <a:buFont typeface="Arial" panose="020B0604020202020204" pitchFamily="34" charset="0"/>
              <a:buChar char="•"/>
            </a:pPr>
            <a:r>
              <a:rPr lang="fr-FR" sz="1000" dirty="0"/>
              <a:t>Écran optionnel: probablement pas nécessaire pour les espaces 1 personne</a:t>
            </a:r>
          </a:p>
          <a:p>
            <a:pPr marL="171450" indent="-171450">
              <a:buFont typeface="Arial" panose="020B0604020202020204" pitchFamily="34" charset="0"/>
              <a:buChar char="•"/>
            </a:pPr>
            <a:r>
              <a:rPr lang="fr-FR" sz="1000" dirty="0"/>
              <a:t>Prises de courant/USB</a:t>
            </a:r>
          </a:p>
          <a:p>
            <a:endParaRPr lang="fr-FR" sz="1000" dirty="0"/>
          </a:p>
          <a:p>
            <a:pPr marL="171450" indent="-171450">
              <a:buFont typeface="Arial" panose="020B0604020202020204" pitchFamily="34" charset="0"/>
              <a:buChar char="•"/>
            </a:pPr>
            <a:endParaRPr lang="fr-FR" sz="1000" dirty="0"/>
          </a:p>
        </p:txBody>
      </p:sp>
      <p:sp>
        <p:nvSpPr>
          <p:cNvPr id="56" name="ZoneTexte 55">
            <a:extLst>
              <a:ext uri="{FF2B5EF4-FFF2-40B4-BE49-F238E27FC236}">
                <a16:creationId xmlns="" xmlns:a16="http://schemas.microsoft.com/office/drawing/2014/main" id="{8AC56172-CB1C-B354-2B6A-5FF360CFFFF5}"/>
              </a:ext>
            </a:extLst>
          </p:cNvPr>
          <p:cNvSpPr txBox="1"/>
          <p:nvPr/>
        </p:nvSpPr>
        <p:spPr>
          <a:xfrm>
            <a:off x="1028871" y="1292358"/>
            <a:ext cx="3323830" cy="553998"/>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fr-FR" sz="1000" dirty="0"/>
              <a:t>Se concentrer sans bruit extérieur</a:t>
            </a:r>
          </a:p>
          <a:p>
            <a:pPr marL="171450" indent="-171450">
              <a:buFont typeface="Arial" panose="020B0604020202020204" pitchFamily="34" charset="0"/>
              <a:buChar char="•"/>
            </a:pPr>
            <a:r>
              <a:rPr lang="fr-FR" sz="1000" dirty="0"/>
              <a:t>Téléphoner pour une durée longue</a:t>
            </a:r>
          </a:p>
          <a:p>
            <a:pPr marL="171450" indent="-171450">
              <a:buFont typeface="Arial" panose="020B0604020202020204" pitchFamily="34" charset="0"/>
              <a:buChar char="•"/>
            </a:pPr>
            <a:r>
              <a:rPr lang="fr-FR" sz="1000" dirty="0"/>
              <a:t>Participer à une </a:t>
            </a:r>
            <a:r>
              <a:rPr lang="fr-FR" sz="1000" dirty="0" err="1"/>
              <a:t>visio</a:t>
            </a:r>
            <a:r>
              <a:rPr lang="fr-FR" sz="1000" dirty="0"/>
              <a:t> conférence en y parlant</a:t>
            </a:r>
          </a:p>
        </p:txBody>
      </p:sp>
      <p:sp>
        <p:nvSpPr>
          <p:cNvPr id="57" name="ZoneTexte 56">
            <a:extLst>
              <a:ext uri="{FF2B5EF4-FFF2-40B4-BE49-F238E27FC236}">
                <a16:creationId xmlns="" xmlns:a16="http://schemas.microsoft.com/office/drawing/2014/main" id="{22579AA3-2499-D6FE-37ED-CC0AAACD4EF7}"/>
              </a:ext>
            </a:extLst>
          </p:cNvPr>
          <p:cNvSpPr txBox="1"/>
          <p:nvPr/>
        </p:nvSpPr>
        <p:spPr>
          <a:xfrm>
            <a:off x="1015153" y="2710684"/>
            <a:ext cx="3988895" cy="707886"/>
          </a:xfrm>
          <a:prstGeom prst="rect">
            <a:avLst/>
          </a:prstGeom>
          <a:noFill/>
        </p:spPr>
        <p:txBody>
          <a:bodyPr wrap="square" rtlCol="0">
            <a:spAutoFit/>
          </a:bodyPr>
          <a:lstStyle/>
          <a:p>
            <a:pPr marL="171450" indent="-171450">
              <a:buFont typeface="Arial" panose="020B0604020202020204" pitchFamily="34" charset="0"/>
              <a:buChar char="•"/>
            </a:pPr>
            <a:r>
              <a:rPr lang="fr-FR" sz="1000" dirty="0"/>
              <a:t>Siège de réunion ou pas de siège (posture haute pour échange téléphonique court)</a:t>
            </a:r>
          </a:p>
          <a:p>
            <a:pPr marL="171450" indent="-171450">
              <a:buFont typeface="Arial" panose="020B0604020202020204" pitchFamily="34" charset="0"/>
              <a:buChar char="•"/>
            </a:pPr>
            <a:r>
              <a:rPr lang="fr-FR" sz="1000" dirty="0"/>
              <a:t>Tablette ou table</a:t>
            </a:r>
          </a:p>
          <a:p>
            <a:pPr marL="171450" indent="-171450">
              <a:buFont typeface="Arial" panose="020B0604020202020204" pitchFamily="34" charset="0"/>
              <a:buChar char="•"/>
            </a:pPr>
            <a:endParaRPr lang="fr-FR" sz="1000" dirty="0"/>
          </a:p>
        </p:txBody>
      </p:sp>
      <p:sp>
        <p:nvSpPr>
          <p:cNvPr id="58" name="Rectangle 57">
            <a:extLst>
              <a:ext uri="{FF2B5EF4-FFF2-40B4-BE49-F238E27FC236}">
                <a16:creationId xmlns="" xmlns:a16="http://schemas.microsoft.com/office/drawing/2014/main" id="{5FB6A334-A51E-A675-E29C-FAB3040B6382}"/>
              </a:ext>
            </a:extLst>
          </p:cNvPr>
          <p:cNvSpPr/>
          <p:nvPr/>
        </p:nvSpPr>
        <p:spPr>
          <a:xfrm>
            <a:off x="4940228" y="975543"/>
            <a:ext cx="3924000" cy="253916"/>
          </a:xfrm>
          <a:prstGeom prst="rect">
            <a:avLst/>
          </a:prstGeom>
        </p:spPr>
        <p:txBody>
          <a:bodyPr wrap="square">
            <a:spAutoFit/>
          </a:bodyPr>
          <a:lstStyle/>
          <a:p>
            <a:pPr marL="0" marR="0" lvl="0" indent="0" defTabSz="914400" eaLnBrk="0" fontAlgn="base" latinLnBrk="0" hangingPunct="0">
              <a:lnSpc>
                <a:spcPct val="100000"/>
              </a:lnSpc>
              <a:spcBef>
                <a:spcPct val="50000"/>
              </a:spcBef>
              <a:spcAft>
                <a:spcPct val="0"/>
              </a:spcAft>
              <a:buClr>
                <a:srgbClr val="244D85"/>
              </a:buClr>
              <a:buSzTx/>
              <a:buFontTx/>
              <a:buNone/>
              <a:tabLst/>
              <a:defRPr/>
            </a:pPr>
            <a:r>
              <a:rPr kumimoji="0" lang="fr-FR" sz="1050" b="1" i="0" u="none" strike="noStrike" kern="0" cap="none" spc="0" normalizeH="0" baseline="0" noProof="0" dirty="0">
                <a:ln>
                  <a:noFill/>
                </a:ln>
                <a:solidFill>
                  <a:srgbClr val="25408F"/>
                </a:solidFill>
                <a:effectLst/>
                <a:uLnTx/>
                <a:uFillTx/>
                <a:latin typeface="Myriad Pro" pitchFamily="34" charset="0"/>
                <a:ea typeface="ＭＳ Ｐゴシック" pitchFamily="34" charset="-128"/>
              </a:rPr>
              <a:t>TYPES DE </a:t>
            </a:r>
            <a:r>
              <a:rPr lang="fr-FR" sz="1050" b="1" kern="0" dirty="0">
                <a:solidFill>
                  <a:srgbClr val="25408F"/>
                </a:solidFill>
                <a:latin typeface="Myriad Pro" pitchFamily="34" charset="0"/>
                <a:ea typeface="ＭＳ Ｐゴシック" pitchFamily="34" charset="-128"/>
              </a:rPr>
              <a:t>POSITIONS</a:t>
            </a:r>
            <a:r>
              <a:rPr kumimoji="0" lang="fr-FR" sz="1050" b="1" i="0" u="none" strike="noStrike" kern="0" cap="none" spc="0" normalizeH="0" baseline="0" noProof="0" dirty="0">
                <a:ln>
                  <a:noFill/>
                </a:ln>
                <a:solidFill>
                  <a:srgbClr val="25408F"/>
                </a:solidFill>
                <a:effectLst/>
                <a:uLnTx/>
                <a:uFillTx/>
                <a:latin typeface="Myriad Pro" pitchFamily="34" charset="0"/>
                <a:ea typeface="ＭＳ Ｐゴシック" pitchFamily="34" charset="-128"/>
              </a:rPr>
              <a:t> ENVISAGEABLES- non exhaustif</a:t>
            </a:r>
          </a:p>
        </p:txBody>
      </p:sp>
      <p:pic>
        <p:nvPicPr>
          <p:cNvPr id="59" name="Image 58">
            <a:extLst>
              <a:ext uri="{FF2B5EF4-FFF2-40B4-BE49-F238E27FC236}">
                <a16:creationId xmlns="" xmlns:a16="http://schemas.microsoft.com/office/drawing/2014/main" id="{017AFBCC-B30E-87A5-D3A6-CD99B0E433F8}"/>
              </a:ext>
            </a:extLst>
          </p:cNvPr>
          <p:cNvPicPr>
            <a:picLocks noChangeAspect="1"/>
          </p:cNvPicPr>
          <p:nvPr/>
        </p:nvPicPr>
        <p:blipFill>
          <a:blip r:embed="rId6"/>
          <a:stretch>
            <a:fillRect/>
          </a:stretch>
        </p:blipFill>
        <p:spPr>
          <a:xfrm>
            <a:off x="4754759" y="2666711"/>
            <a:ext cx="1981704" cy="1800000"/>
          </a:xfrm>
          <a:prstGeom prst="rect">
            <a:avLst/>
          </a:prstGeom>
        </p:spPr>
      </p:pic>
      <p:pic>
        <p:nvPicPr>
          <p:cNvPr id="60" name="Image 59">
            <a:extLst>
              <a:ext uri="{FF2B5EF4-FFF2-40B4-BE49-F238E27FC236}">
                <a16:creationId xmlns="" xmlns:a16="http://schemas.microsoft.com/office/drawing/2014/main" id="{305A8C58-9A48-0AF3-A6D5-C5C8F37FAAA4}"/>
              </a:ext>
            </a:extLst>
          </p:cNvPr>
          <p:cNvPicPr>
            <a:picLocks noChangeAspect="1"/>
          </p:cNvPicPr>
          <p:nvPr/>
        </p:nvPicPr>
        <p:blipFill>
          <a:blip r:embed="rId7"/>
          <a:stretch>
            <a:fillRect/>
          </a:stretch>
        </p:blipFill>
        <p:spPr>
          <a:xfrm>
            <a:off x="6398972" y="1663831"/>
            <a:ext cx="2273208" cy="1800000"/>
          </a:xfrm>
          <a:prstGeom prst="rect">
            <a:avLst/>
          </a:prstGeom>
        </p:spPr>
      </p:pic>
      <p:sp>
        <p:nvSpPr>
          <p:cNvPr id="61" name="ZoneTexte 60">
            <a:extLst>
              <a:ext uri="{FF2B5EF4-FFF2-40B4-BE49-F238E27FC236}">
                <a16:creationId xmlns="" xmlns:a16="http://schemas.microsoft.com/office/drawing/2014/main" id="{C70BF763-E0BC-DB7F-A423-79F1E73C2F48}"/>
              </a:ext>
            </a:extLst>
          </p:cNvPr>
          <p:cNvSpPr txBox="1"/>
          <p:nvPr/>
        </p:nvSpPr>
        <p:spPr>
          <a:xfrm>
            <a:off x="6689004" y="4178886"/>
            <a:ext cx="2030635" cy="338554"/>
          </a:xfrm>
          <a:prstGeom prst="rect">
            <a:avLst/>
          </a:prstGeom>
          <a:noFill/>
        </p:spPr>
        <p:txBody>
          <a:bodyPr wrap="square" lIns="0" tIns="0" rIns="0" bIns="0" rtlCol="0">
            <a:spAutoFit/>
          </a:bodyPr>
          <a:lstStyle/>
          <a:p>
            <a:r>
              <a:rPr lang="fr-FR" sz="1100" i="1" dirty="0"/>
              <a:t>Images indicatives à caractère d’inspiration</a:t>
            </a:r>
          </a:p>
        </p:txBody>
      </p:sp>
    </p:spTree>
    <p:extLst>
      <p:ext uri="{BB962C8B-B14F-4D97-AF65-F5344CB8AC3E}">
        <p14:creationId xmlns:p14="http://schemas.microsoft.com/office/powerpoint/2010/main" val="3519048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a:t>Direction Générale des Finances Publiques / Direction de l'Immobilier de l'Etat</a:t>
            </a:r>
            <a:endParaRPr lang="fr-FR" dirty="0"/>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15</a:t>
            </a:fld>
            <a:endParaRPr lang="fr-FR" dirty="0"/>
          </a:p>
        </p:txBody>
      </p:sp>
      <p:sp>
        <p:nvSpPr>
          <p:cNvPr id="10" name="Espace réservé du texte 7"/>
          <p:cNvSpPr>
            <a:spLocks noGrp="1"/>
          </p:cNvSpPr>
          <p:nvPr>
            <p:ph type="body" sz="quarter" idx="13"/>
          </p:nvPr>
        </p:nvSpPr>
        <p:spPr>
          <a:xfrm>
            <a:off x="1115616" y="74123"/>
            <a:ext cx="7668384" cy="719999"/>
          </a:xfrm>
        </p:spPr>
        <p:txBody>
          <a:bodyPr/>
          <a:lstStyle/>
          <a:p>
            <a:pPr marL="0" indent="0">
              <a:buNone/>
            </a:pPr>
            <a:r>
              <a:rPr lang="fr-FR" dirty="0"/>
              <a:t>c</a:t>
            </a:r>
            <a:r>
              <a:rPr lang="fr-FR" dirty="0" smtClean="0"/>
              <a:t>. Usages et espaces</a:t>
            </a:r>
            <a:endParaRPr lang="fr-FR" dirty="0"/>
          </a:p>
          <a:p>
            <a:pPr marL="0" lvl="1" indent="0">
              <a:buNone/>
            </a:pPr>
            <a:r>
              <a:rPr lang="fr-FR" dirty="0" smtClean="0"/>
              <a:t>Échanger en espace fermé</a:t>
            </a:r>
            <a:endParaRPr lang="fr-FR" dirty="0"/>
          </a:p>
        </p:txBody>
      </p:sp>
      <p:pic>
        <p:nvPicPr>
          <p:cNvPr id="30" name="Graphique 7">
            <a:extLst>
              <a:ext uri="{FF2B5EF4-FFF2-40B4-BE49-F238E27FC236}">
                <a16:creationId xmlns="" xmlns:a16="http://schemas.microsoft.com/office/drawing/2014/main" id="{A3EB0565-3A08-1867-DB48-5476C903CE2A}"/>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8446" t="3940" r="18181" b="29158"/>
          <a:stretch/>
        </p:blipFill>
        <p:spPr>
          <a:xfrm>
            <a:off x="569794" y="2229026"/>
            <a:ext cx="459632" cy="606542"/>
          </a:xfrm>
          <a:prstGeom prst="rect">
            <a:avLst/>
          </a:prstGeom>
        </p:spPr>
      </p:pic>
      <p:sp>
        <p:nvSpPr>
          <p:cNvPr id="31" name="Rectangle 30">
            <a:extLst>
              <a:ext uri="{FF2B5EF4-FFF2-40B4-BE49-F238E27FC236}">
                <a16:creationId xmlns="" xmlns:a16="http://schemas.microsoft.com/office/drawing/2014/main" id="{741F7858-4A2E-1D8F-631D-A152E57EAB77}"/>
              </a:ext>
            </a:extLst>
          </p:cNvPr>
          <p:cNvSpPr/>
          <p:nvPr/>
        </p:nvSpPr>
        <p:spPr>
          <a:xfrm>
            <a:off x="1030703" y="2405339"/>
            <a:ext cx="1338985" cy="253916"/>
          </a:xfrm>
          <a:prstGeom prst="rect">
            <a:avLst/>
          </a:prstGeom>
        </p:spPr>
        <p:txBody>
          <a:bodyPr wrap="square">
            <a:spAutoFit/>
          </a:bodyPr>
          <a:lstStyle/>
          <a:p>
            <a:pPr marL="0" marR="0" lvl="0" indent="0" defTabSz="914400" eaLnBrk="0" fontAlgn="base" latinLnBrk="0" hangingPunct="0">
              <a:lnSpc>
                <a:spcPct val="100000"/>
              </a:lnSpc>
              <a:spcBef>
                <a:spcPct val="50000"/>
              </a:spcBef>
              <a:spcAft>
                <a:spcPct val="0"/>
              </a:spcAft>
              <a:buClr>
                <a:srgbClr val="244D85"/>
              </a:buClr>
              <a:buSzTx/>
              <a:buFontTx/>
              <a:buNone/>
              <a:tabLst/>
              <a:defRPr/>
            </a:pPr>
            <a:r>
              <a:rPr kumimoji="0" lang="fr-FR" sz="1050" b="1" i="0" u="none" strike="noStrike" kern="0" cap="none" spc="0" normalizeH="0" baseline="0" noProof="0" dirty="0">
                <a:ln>
                  <a:noFill/>
                </a:ln>
                <a:solidFill>
                  <a:srgbClr val="25408F"/>
                </a:solidFill>
                <a:effectLst/>
                <a:uLnTx/>
                <a:uFillTx/>
                <a:latin typeface="Myriad Pro" pitchFamily="34" charset="0"/>
                <a:ea typeface="ＭＳ Ｐゴシック" pitchFamily="34" charset="-128"/>
              </a:rPr>
              <a:t>Type de mobilier </a:t>
            </a:r>
          </a:p>
        </p:txBody>
      </p:sp>
      <p:sp>
        <p:nvSpPr>
          <p:cNvPr id="32" name="Rectangle 31">
            <a:extLst>
              <a:ext uri="{FF2B5EF4-FFF2-40B4-BE49-F238E27FC236}">
                <a16:creationId xmlns="" xmlns:a16="http://schemas.microsoft.com/office/drawing/2014/main" id="{12804D3F-F98F-213A-F4C2-028D7B696CF9}"/>
              </a:ext>
            </a:extLst>
          </p:cNvPr>
          <p:cNvSpPr/>
          <p:nvPr/>
        </p:nvSpPr>
        <p:spPr>
          <a:xfrm>
            <a:off x="1148603" y="3579257"/>
            <a:ext cx="1351598" cy="253916"/>
          </a:xfrm>
          <a:prstGeom prst="rect">
            <a:avLst/>
          </a:prstGeom>
        </p:spPr>
        <p:txBody>
          <a:bodyPr wrap="square">
            <a:spAutoFit/>
          </a:bodyPr>
          <a:lstStyle/>
          <a:p>
            <a:pPr fontAlgn="base">
              <a:spcBef>
                <a:spcPct val="0"/>
              </a:spcBef>
              <a:spcAft>
                <a:spcPct val="0"/>
              </a:spcAft>
            </a:pPr>
            <a:r>
              <a:rPr lang="fr-FR" sz="1050" b="1" dirty="0">
                <a:solidFill>
                  <a:srgbClr val="25408F"/>
                </a:solidFill>
                <a:latin typeface="Myriad Pro" pitchFamily="34" charset="0"/>
                <a:ea typeface="ＭＳ Ｐゴシック" pitchFamily="34" charset="-128"/>
              </a:rPr>
              <a:t>Équipement </a:t>
            </a:r>
          </a:p>
        </p:txBody>
      </p:sp>
      <p:sp>
        <p:nvSpPr>
          <p:cNvPr id="33" name="Rectangle 32">
            <a:extLst>
              <a:ext uri="{FF2B5EF4-FFF2-40B4-BE49-F238E27FC236}">
                <a16:creationId xmlns="" xmlns:a16="http://schemas.microsoft.com/office/drawing/2014/main" id="{4EFC6B5D-F0DA-A879-B1EC-542C7921979F}"/>
              </a:ext>
            </a:extLst>
          </p:cNvPr>
          <p:cNvSpPr/>
          <p:nvPr/>
        </p:nvSpPr>
        <p:spPr>
          <a:xfrm>
            <a:off x="1125417" y="981904"/>
            <a:ext cx="1127097" cy="253916"/>
          </a:xfrm>
          <a:prstGeom prst="rect">
            <a:avLst/>
          </a:prstGeom>
        </p:spPr>
        <p:txBody>
          <a:bodyPr wrap="square">
            <a:spAutoFit/>
          </a:bodyPr>
          <a:lstStyle/>
          <a:p>
            <a:pPr marL="0" marR="0" lvl="0" indent="0" defTabSz="914400" eaLnBrk="0" fontAlgn="base" latinLnBrk="0" hangingPunct="0">
              <a:lnSpc>
                <a:spcPct val="100000"/>
              </a:lnSpc>
              <a:spcBef>
                <a:spcPct val="50000"/>
              </a:spcBef>
              <a:spcAft>
                <a:spcPct val="0"/>
              </a:spcAft>
              <a:buClr>
                <a:srgbClr val="244D85"/>
              </a:buClr>
              <a:buSzTx/>
              <a:buFontTx/>
              <a:buNone/>
              <a:tabLst/>
              <a:defRPr/>
            </a:pPr>
            <a:r>
              <a:rPr kumimoji="0" lang="fr-FR" sz="1050" b="1" i="0" u="none" strike="noStrike" kern="0" cap="none" spc="0" normalizeH="0" baseline="0" noProof="0" dirty="0">
                <a:ln>
                  <a:noFill/>
                </a:ln>
                <a:solidFill>
                  <a:srgbClr val="25408F"/>
                </a:solidFill>
                <a:effectLst/>
                <a:uLnTx/>
                <a:uFillTx/>
                <a:latin typeface="Myriad Pro" pitchFamily="34" charset="0"/>
                <a:ea typeface="ＭＳ Ｐゴシック" pitchFamily="34" charset="-128"/>
              </a:rPr>
              <a:t>Usages</a:t>
            </a:r>
          </a:p>
        </p:txBody>
      </p:sp>
      <p:grpSp>
        <p:nvGrpSpPr>
          <p:cNvPr id="34" name="Groupe 33">
            <a:extLst>
              <a:ext uri="{FF2B5EF4-FFF2-40B4-BE49-F238E27FC236}">
                <a16:creationId xmlns="" xmlns:a16="http://schemas.microsoft.com/office/drawing/2014/main" id="{BF94C9C2-BDE0-6278-7325-77DA7F5FC18C}"/>
              </a:ext>
            </a:extLst>
          </p:cNvPr>
          <p:cNvGrpSpPr/>
          <p:nvPr/>
        </p:nvGrpSpPr>
        <p:grpSpPr>
          <a:xfrm>
            <a:off x="712680" y="868399"/>
            <a:ext cx="331514" cy="421346"/>
            <a:chOff x="6588224" y="1635646"/>
            <a:chExt cx="1388190" cy="1764356"/>
          </a:xfrm>
          <a:solidFill>
            <a:srgbClr val="25408F"/>
          </a:solidFill>
        </p:grpSpPr>
        <p:sp>
          <p:nvSpPr>
            <p:cNvPr id="35" name="Ellipse 34">
              <a:extLst>
                <a:ext uri="{FF2B5EF4-FFF2-40B4-BE49-F238E27FC236}">
                  <a16:creationId xmlns="" xmlns:a16="http://schemas.microsoft.com/office/drawing/2014/main" id="{61F3F98A-736D-7C98-3593-216A0CC12716}"/>
                </a:ext>
              </a:extLst>
            </p:cNvPr>
            <p:cNvSpPr/>
            <p:nvPr/>
          </p:nvSpPr>
          <p:spPr>
            <a:xfrm>
              <a:off x="6644720" y="2383073"/>
              <a:ext cx="382021" cy="382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6" name="Rectangle à coins arrondis 28">
              <a:extLst>
                <a:ext uri="{FF2B5EF4-FFF2-40B4-BE49-F238E27FC236}">
                  <a16:creationId xmlns="" xmlns:a16="http://schemas.microsoft.com/office/drawing/2014/main" id="{900B0954-A9E2-6D2B-CBA9-6CCAD373AAA0}"/>
                </a:ext>
              </a:extLst>
            </p:cNvPr>
            <p:cNvSpPr/>
            <p:nvPr/>
          </p:nvSpPr>
          <p:spPr>
            <a:xfrm>
              <a:off x="6588224" y="2840422"/>
              <a:ext cx="495013" cy="5595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37" name="Ellipse 36">
              <a:extLst>
                <a:ext uri="{FF2B5EF4-FFF2-40B4-BE49-F238E27FC236}">
                  <a16:creationId xmlns="" xmlns:a16="http://schemas.microsoft.com/office/drawing/2014/main" id="{816B0A86-B19A-CF17-E48B-55C83EFE08A6}"/>
                </a:ext>
              </a:extLst>
            </p:cNvPr>
            <p:cNvSpPr/>
            <p:nvPr/>
          </p:nvSpPr>
          <p:spPr>
            <a:xfrm>
              <a:off x="7537897" y="2383073"/>
              <a:ext cx="382021" cy="382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8" name="Rectangle à coins arrondis 30">
              <a:extLst>
                <a:ext uri="{FF2B5EF4-FFF2-40B4-BE49-F238E27FC236}">
                  <a16:creationId xmlns="" xmlns:a16="http://schemas.microsoft.com/office/drawing/2014/main" id="{9AB1289E-E556-F627-C1A4-3C947045C17B}"/>
                </a:ext>
              </a:extLst>
            </p:cNvPr>
            <p:cNvSpPr/>
            <p:nvPr/>
          </p:nvSpPr>
          <p:spPr>
            <a:xfrm>
              <a:off x="7481401" y="2840422"/>
              <a:ext cx="495013" cy="5595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62" name="Groupe 61">
              <a:extLst>
                <a:ext uri="{FF2B5EF4-FFF2-40B4-BE49-F238E27FC236}">
                  <a16:creationId xmlns="" xmlns:a16="http://schemas.microsoft.com/office/drawing/2014/main" id="{51768D09-9A5A-BC8B-DFB2-DFB157A6B2B3}"/>
                </a:ext>
              </a:extLst>
            </p:cNvPr>
            <p:cNvGrpSpPr/>
            <p:nvPr/>
          </p:nvGrpSpPr>
          <p:grpSpPr>
            <a:xfrm>
              <a:off x="7072618" y="1635646"/>
              <a:ext cx="688713" cy="663157"/>
              <a:chOff x="1400470" y="284593"/>
              <a:chExt cx="872592" cy="840212"/>
            </a:xfrm>
            <a:grpFill/>
          </p:grpSpPr>
          <p:sp>
            <p:nvSpPr>
              <p:cNvPr id="66" name="Ellipse 65">
                <a:extLst>
                  <a:ext uri="{FF2B5EF4-FFF2-40B4-BE49-F238E27FC236}">
                    <a16:creationId xmlns="" xmlns:a16="http://schemas.microsoft.com/office/drawing/2014/main" id="{0B73BEDB-1AB0-3B92-6537-B7BB7F7F253E}"/>
                  </a:ext>
                </a:extLst>
              </p:cNvPr>
              <p:cNvSpPr/>
              <p:nvPr/>
            </p:nvSpPr>
            <p:spPr>
              <a:xfrm>
                <a:off x="1400470" y="284593"/>
                <a:ext cx="797604" cy="681714"/>
              </a:xfrm>
              <a:prstGeom prst="ellipse">
                <a:avLst/>
              </a:prstGeom>
              <a:noFill/>
              <a:ln w="19050">
                <a:solidFill>
                  <a:srgbClr val="254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cxnSp>
            <p:nvCxnSpPr>
              <p:cNvPr id="67" name="Connecteur droit 66">
                <a:extLst>
                  <a:ext uri="{FF2B5EF4-FFF2-40B4-BE49-F238E27FC236}">
                    <a16:creationId xmlns="" xmlns:a16="http://schemas.microsoft.com/office/drawing/2014/main" id="{C1149891-2E0E-0BB5-65E9-1DA71846FE2E}"/>
                  </a:ext>
                </a:extLst>
              </p:cNvPr>
              <p:cNvCxnSpPr/>
              <p:nvPr/>
            </p:nvCxnSpPr>
            <p:spPr>
              <a:xfrm>
                <a:off x="2048097" y="872573"/>
                <a:ext cx="224965" cy="252232"/>
              </a:xfrm>
              <a:prstGeom prst="line">
                <a:avLst/>
              </a:prstGeom>
              <a:grpFill/>
              <a:ln w="19050">
                <a:solidFill>
                  <a:srgbClr val="25408F"/>
                </a:solidFill>
              </a:ln>
            </p:spPr>
            <p:style>
              <a:lnRef idx="1">
                <a:schemeClr val="accent1"/>
              </a:lnRef>
              <a:fillRef idx="0">
                <a:schemeClr val="accent1"/>
              </a:fillRef>
              <a:effectRef idx="0">
                <a:schemeClr val="accent1"/>
              </a:effectRef>
              <a:fontRef idx="minor">
                <a:schemeClr val="tx1"/>
              </a:fontRef>
            </p:style>
          </p:cxnSp>
        </p:grpSp>
        <p:grpSp>
          <p:nvGrpSpPr>
            <p:cNvPr id="63" name="Groupe 62">
              <a:extLst>
                <a:ext uri="{FF2B5EF4-FFF2-40B4-BE49-F238E27FC236}">
                  <a16:creationId xmlns="" xmlns:a16="http://schemas.microsoft.com/office/drawing/2014/main" id="{2ECFB49A-201F-5085-C96D-394D0471EB17}"/>
                </a:ext>
              </a:extLst>
            </p:cNvPr>
            <p:cNvGrpSpPr/>
            <p:nvPr/>
          </p:nvGrpSpPr>
          <p:grpSpPr>
            <a:xfrm flipH="1">
              <a:off x="6741435" y="1817705"/>
              <a:ext cx="688713" cy="490040"/>
              <a:chOff x="1400470" y="284593"/>
              <a:chExt cx="872592" cy="840212"/>
            </a:xfrm>
            <a:grpFill/>
          </p:grpSpPr>
          <p:sp>
            <p:nvSpPr>
              <p:cNvPr id="64" name="Ellipse 63">
                <a:extLst>
                  <a:ext uri="{FF2B5EF4-FFF2-40B4-BE49-F238E27FC236}">
                    <a16:creationId xmlns="" xmlns:a16="http://schemas.microsoft.com/office/drawing/2014/main" id="{0854444C-B9D2-4990-EC2B-8658AE45F7C9}"/>
                  </a:ext>
                </a:extLst>
              </p:cNvPr>
              <p:cNvSpPr/>
              <p:nvPr/>
            </p:nvSpPr>
            <p:spPr>
              <a:xfrm>
                <a:off x="1400470" y="284593"/>
                <a:ext cx="797604" cy="681714"/>
              </a:xfrm>
              <a:prstGeom prst="ellipse">
                <a:avLst/>
              </a:prstGeom>
              <a:noFill/>
              <a:ln w="19050">
                <a:solidFill>
                  <a:srgbClr val="254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cxnSp>
            <p:nvCxnSpPr>
              <p:cNvPr id="65" name="Connecteur droit 64">
                <a:extLst>
                  <a:ext uri="{FF2B5EF4-FFF2-40B4-BE49-F238E27FC236}">
                    <a16:creationId xmlns="" xmlns:a16="http://schemas.microsoft.com/office/drawing/2014/main" id="{D96DBA20-B1DF-1E03-B3E2-03C14B42FEEB}"/>
                  </a:ext>
                </a:extLst>
              </p:cNvPr>
              <p:cNvCxnSpPr/>
              <p:nvPr/>
            </p:nvCxnSpPr>
            <p:spPr>
              <a:xfrm>
                <a:off x="2048097" y="872573"/>
                <a:ext cx="224965" cy="252232"/>
              </a:xfrm>
              <a:prstGeom prst="line">
                <a:avLst/>
              </a:prstGeom>
              <a:grpFill/>
              <a:ln w="19050">
                <a:solidFill>
                  <a:srgbClr val="25408F"/>
                </a:solidFill>
              </a:ln>
            </p:spPr>
            <p:style>
              <a:lnRef idx="1">
                <a:schemeClr val="accent1"/>
              </a:lnRef>
              <a:fillRef idx="0">
                <a:schemeClr val="accent1"/>
              </a:fillRef>
              <a:effectRef idx="0">
                <a:schemeClr val="accent1"/>
              </a:effectRef>
              <a:fontRef idx="minor">
                <a:schemeClr val="tx1"/>
              </a:fontRef>
            </p:style>
          </p:cxnSp>
        </p:grpSp>
      </p:grpSp>
      <p:pic>
        <p:nvPicPr>
          <p:cNvPr id="68" name="Graphique 22" descr="Engrenages">
            <a:extLst>
              <a:ext uri="{FF2B5EF4-FFF2-40B4-BE49-F238E27FC236}">
                <a16:creationId xmlns="" xmlns:a16="http://schemas.microsoft.com/office/drawing/2014/main" id="{91BDBE81-499F-0127-53D6-3BBD9380145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634081" y="3453580"/>
            <a:ext cx="510346" cy="510346"/>
          </a:xfrm>
          <a:prstGeom prst="rect">
            <a:avLst/>
          </a:prstGeom>
        </p:spPr>
      </p:pic>
      <p:sp>
        <p:nvSpPr>
          <p:cNvPr id="69" name="ZoneTexte 68">
            <a:extLst>
              <a:ext uri="{FF2B5EF4-FFF2-40B4-BE49-F238E27FC236}">
                <a16:creationId xmlns="" xmlns:a16="http://schemas.microsoft.com/office/drawing/2014/main" id="{24D40C82-8821-FC5E-BC5E-BB46285FEEEA}"/>
              </a:ext>
            </a:extLst>
          </p:cNvPr>
          <p:cNvSpPr txBox="1"/>
          <p:nvPr/>
        </p:nvSpPr>
        <p:spPr>
          <a:xfrm>
            <a:off x="620363" y="4046986"/>
            <a:ext cx="5066581" cy="938719"/>
          </a:xfrm>
          <a:prstGeom prst="rect">
            <a:avLst/>
          </a:prstGeom>
          <a:noFill/>
        </p:spPr>
        <p:txBody>
          <a:bodyPr wrap="square" rtlCol="0">
            <a:spAutoFit/>
          </a:bodyPr>
          <a:lstStyle/>
          <a:p>
            <a:pPr marL="171450" indent="-171450">
              <a:buFont typeface="Arial" panose="020B0604020202020204" pitchFamily="34" charset="0"/>
              <a:buChar char="•"/>
            </a:pPr>
            <a:r>
              <a:rPr lang="fr-FR" sz="1000" dirty="0"/>
              <a:t>Écran de report, sur bras articulé, selon configuration de l’espace</a:t>
            </a:r>
          </a:p>
          <a:p>
            <a:pPr marL="171450" indent="-171450">
              <a:buFont typeface="Arial" panose="020B0604020202020204" pitchFamily="34" charset="0"/>
              <a:buChar char="•"/>
            </a:pPr>
            <a:r>
              <a:rPr lang="fr-FR" sz="1000" dirty="0"/>
              <a:t>Option: luminaire pour apporter du confort</a:t>
            </a:r>
          </a:p>
          <a:p>
            <a:pPr marL="171450" indent="-171450">
              <a:buFont typeface="Arial" panose="020B0604020202020204" pitchFamily="34" charset="0"/>
              <a:buChar char="•"/>
            </a:pPr>
            <a:r>
              <a:rPr lang="fr-FR" sz="1000" dirty="0"/>
              <a:t>Prises de </a:t>
            </a:r>
            <a:r>
              <a:rPr lang="fr-FR" sz="1000" dirty="0" smtClean="0"/>
              <a:t>courant/USB si possible intégrées dans la table</a:t>
            </a:r>
            <a:endParaRPr lang="fr-FR" sz="1000" dirty="0"/>
          </a:p>
          <a:p>
            <a:pPr marL="171450" indent="-171450">
              <a:spcBef>
                <a:spcPts val="600"/>
              </a:spcBef>
              <a:buFont typeface="Arial" panose="020B0604020202020204" pitchFamily="34" charset="0"/>
              <a:buChar char="•"/>
            </a:pPr>
            <a:endParaRPr lang="fr-FR" sz="1000" dirty="0"/>
          </a:p>
          <a:p>
            <a:pPr marL="171450" indent="-171450">
              <a:buFont typeface="Arial" panose="020B0604020202020204" pitchFamily="34" charset="0"/>
              <a:buChar char="•"/>
            </a:pPr>
            <a:endParaRPr lang="fr-FR" sz="1000" dirty="0"/>
          </a:p>
        </p:txBody>
      </p:sp>
      <p:sp>
        <p:nvSpPr>
          <p:cNvPr id="70" name="ZoneTexte 69">
            <a:extLst>
              <a:ext uri="{FF2B5EF4-FFF2-40B4-BE49-F238E27FC236}">
                <a16:creationId xmlns="" xmlns:a16="http://schemas.microsoft.com/office/drawing/2014/main" id="{8AC56172-CB1C-B354-2B6A-5FF360CFFFF5}"/>
              </a:ext>
            </a:extLst>
          </p:cNvPr>
          <p:cNvSpPr txBox="1"/>
          <p:nvPr/>
        </p:nvSpPr>
        <p:spPr>
          <a:xfrm>
            <a:off x="634080" y="1461215"/>
            <a:ext cx="4377949" cy="400110"/>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fr-FR" sz="1000" dirty="0"/>
              <a:t>Échanger avec un ou deux autres agents présents</a:t>
            </a:r>
          </a:p>
          <a:p>
            <a:pPr marL="171450" indent="-171450">
              <a:buFont typeface="Arial" panose="020B0604020202020204" pitchFamily="34" charset="0"/>
              <a:buChar char="•"/>
            </a:pPr>
            <a:r>
              <a:rPr lang="fr-FR" sz="1000" dirty="0"/>
              <a:t>Participer à une </a:t>
            </a:r>
            <a:r>
              <a:rPr lang="fr-FR" sz="1000" dirty="0" err="1"/>
              <a:t>visio</a:t>
            </a:r>
            <a:r>
              <a:rPr lang="fr-FR" sz="1000" dirty="0"/>
              <a:t> conférence ou l’agent prendra la parole</a:t>
            </a:r>
          </a:p>
        </p:txBody>
      </p:sp>
      <p:sp>
        <p:nvSpPr>
          <p:cNvPr id="71" name="ZoneTexte 70">
            <a:extLst>
              <a:ext uri="{FF2B5EF4-FFF2-40B4-BE49-F238E27FC236}">
                <a16:creationId xmlns="" xmlns:a16="http://schemas.microsoft.com/office/drawing/2014/main" id="{22579AA3-2499-D6FE-37ED-CC0AAACD4EF7}"/>
              </a:ext>
            </a:extLst>
          </p:cNvPr>
          <p:cNvSpPr txBox="1"/>
          <p:nvPr/>
        </p:nvSpPr>
        <p:spPr>
          <a:xfrm>
            <a:off x="620363" y="2879541"/>
            <a:ext cx="2769485" cy="707886"/>
          </a:xfrm>
          <a:prstGeom prst="rect">
            <a:avLst/>
          </a:prstGeom>
          <a:noFill/>
        </p:spPr>
        <p:txBody>
          <a:bodyPr wrap="square" rtlCol="0">
            <a:spAutoFit/>
          </a:bodyPr>
          <a:lstStyle/>
          <a:p>
            <a:pPr marL="171450" indent="-171450">
              <a:buFont typeface="Arial" panose="020B0604020202020204" pitchFamily="34" charset="0"/>
              <a:buChar char="•"/>
            </a:pPr>
            <a:r>
              <a:rPr lang="fr-FR" sz="1000" dirty="0"/>
              <a:t>Table hauteur normale ou posture haute</a:t>
            </a:r>
          </a:p>
          <a:p>
            <a:pPr marL="171450" indent="-171450">
              <a:buFont typeface="Arial" panose="020B0604020202020204" pitchFamily="34" charset="0"/>
              <a:buChar char="•"/>
            </a:pPr>
            <a:r>
              <a:rPr lang="fr-FR" sz="1000" dirty="0"/>
              <a:t>Sièges de réunion</a:t>
            </a:r>
          </a:p>
          <a:p>
            <a:pPr marL="171450" indent="-171450">
              <a:buFont typeface="Arial" panose="020B0604020202020204" pitchFamily="34" charset="0"/>
              <a:buChar char="•"/>
            </a:pPr>
            <a:r>
              <a:rPr lang="fr-FR" sz="1000" dirty="0"/>
              <a:t>Si récupération: poste de travail</a:t>
            </a:r>
          </a:p>
          <a:p>
            <a:pPr marL="171450" indent="-171450">
              <a:buFont typeface="Arial" panose="020B0604020202020204" pitchFamily="34" charset="0"/>
              <a:buChar char="•"/>
            </a:pPr>
            <a:endParaRPr lang="fr-FR" sz="1000" dirty="0"/>
          </a:p>
        </p:txBody>
      </p:sp>
      <p:sp>
        <p:nvSpPr>
          <p:cNvPr id="72" name="Rectangle 71">
            <a:extLst>
              <a:ext uri="{FF2B5EF4-FFF2-40B4-BE49-F238E27FC236}">
                <a16:creationId xmlns="" xmlns:a16="http://schemas.microsoft.com/office/drawing/2014/main" id="{5FB6A334-A51E-A675-E29C-FAB3040B6382}"/>
              </a:ext>
            </a:extLst>
          </p:cNvPr>
          <p:cNvSpPr/>
          <p:nvPr/>
        </p:nvSpPr>
        <p:spPr>
          <a:xfrm>
            <a:off x="5076056" y="805666"/>
            <a:ext cx="3406935" cy="253916"/>
          </a:xfrm>
          <a:prstGeom prst="rect">
            <a:avLst/>
          </a:prstGeom>
        </p:spPr>
        <p:txBody>
          <a:bodyPr wrap="square">
            <a:spAutoFit/>
          </a:bodyPr>
          <a:lstStyle/>
          <a:p>
            <a:pPr marL="0" marR="0" lvl="0" indent="0" defTabSz="914400" eaLnBrk="0" fontAlgn="base" latinLnBrk="0" hangingPunct="0">
              <a:lnSpc>
                <a:spcPct val="100000"/>
              </a:lnSpc>
              <a:spcBef>
                <a:spcPct val="50000"/>
              </a:spcBef>
              <a:spcAft>
                <a:spcPct val="0"/>
              </a:spcAft>
              <a:buClr>
                <a:srgbClr val="244D85"/>
              </a:buClr>
              <a:buSzTx/>
              <a:buFontTx/>
              <a:buNone/>
              <a:tabLst/>
              <a:defRPr/>
            </a:pPr>
            <a:r>
              <a:rPr kumimoji="0" lang="fr-FR" sz="1050" b="1" i="0" u="none" strike="noStrike" kern="0" cap="none" spc="0" normalizeH="0" baseline="0" noProof="0" dirty="0">
                <a:ln>
                  <a:noFill/>
                </a:ln>
                <a:solidFill>
                  <a:srgbClr val="25408F"/>
                </a:solidFill>
                <a:effectLst/>
                <a:uLnTx/>
                <a:uFillTx/>
                <a:latin typeface="Myriad Pro" pitchFamily="34" charset="0"/>
                <a:ea typeface="ＭＳ Ｐゴシック" pitchFamily="34" charset="-128"/>
              </a:rPr>
              <a:t>TYPES DE </a:t>
            </a:r>
            <a:r>
              <a:rPr lang="fr-FR" sz="1050" b="1" kern="0" dirty="0">
                <a:solidFill>
                  <a:srgbClr val="25408F"/>
                </a:solidFill>
                <a:latin typeface="Myriad Pro" pitchFamily="34" charset="0"/>
                <a:ea typeface="ＭＳ Ｐゴシック" pitchFamily="34" charset="-128"/>
              </a:rPr>
              <a:t>POSITIONS</a:t>
            </a:r>
            <a:r>
              <a:rPr kumimoji="0" lang="fr-FR" sz="1050" b="1" i="0" u="none" strike="noStrike" kern="0" cap="none" spc="0" normalizeH="0" baseline="0" noProof="0" dirty="0">
                <a:ln>
                  <a:noFill/>
                </a:ln>
                <a:solidFill>
                  <a:srgbClr val="25408F"/>
                </a:solidFill>
                <a:effectLst/>
                <a:uLnTx/>
                <a:uFillTx/>
                <a:latin typeface="Myriad Pro" pitchFamily="34" charset="0"/>
                <a:ea typeface="ＭＳ Ｐゴシック" pitchFamily="34" charset="-128"/>
              </a:rPr>
              <a:t> POSSIBLES</a:t>
            </a:r>
          </a:p>
        </p:txBody>
      </p:sp>
      <p:grpSp>
        <p:nvGrpSpPr>
          <p:cNvPr id="73" name="Groupe 72">
            <a:extLst>
              <a:ext uri="{FF2B5EF4-FFF2-40B4-BE49-F238E27FC236}">
                <a16:creationId xmlns="" xmlns:a16="http://schemas.microsoft.com/office/drawing/2014/main" id="{E6BA60F4-C067-9E76-E423-F4ABED2A171A}"/>
              </a:ext>
            </a:extLst>
          </p:cNvPr>
          <p:cNvGrpSpPr>
            <a:grpSpLocks noChangeAspect="1"/>
          </p:cNvGrpSpPr>
          <p:nvPr/>
        </p:nvGrpSpPr>
        <p:grpSpPr>
          <a:xfrm>
            <a:off x="6007930" y="1203798"/>
            <a:ext cx="1599359" cy="1800000"/>
            <a:chOff x="5490151" y="1692566"/>
            <a:chExt cx="4368945" cy="4917034"/>
          </a:xfrm>
        </p:grpSpPr>
        <p:sp>
          <p:nvSpPr>
            <p:cNvPr id="74" name="Forme libre : forme 27">
              <a:extLst>
                <a:ext uri="{FF2B5EF4-FFF2-40B4-BE49-F238E27FC236}">
                  <a16:creationId xmlns="" xmlns:a16="http://schemas.microsoft.com/office/drawing/2014/main" id="{0DEFCC74-B745-5911-0046-BAD21B6DD9D8}"/>
                </a:ext>
              </a:extLst>
            </p:cNvPr>
            <p:cNvSpPr/>
            <p:nvPr/>
          </p:nvSpPr>
          <p:spPr>
            <a:xfrm>
              <a:off x="6349831" y="3045810"/>
              <a:ext cx="3415004" cy="3545632"/>
            </a:xfrm>
            <a:custGeom>
              <a:avLst/>
              <a:gdLst>
                <a:gd name="connsiteX0" fmla="*/ 18661 w 3415004"/>
                <a:gd name="connsiteY0" fmla="*/ 382555 h 3545632"/>
                <a:gd name="connsiteX1" fmla="*/ 0 w 3415004"/>
                <a:gd name="connsiteY1" fmla="*/ 2771192 h 3545632"/>
                <a:gd name="connsiteX2" fmla="*/ 1371600 w 3415004"/>
                <a:gd name="connsiteY2" fmla="*/ 3545632 h 3545632"/>
                <a:gd name="connsiteX3" fmla="*/ 3405673 w 3415004"/>
                <a:gd name="connsiteY3" fmla="*/ 2369975 h 3545632"/>
                <a:gd name="connsiteX4" fmla="*/ 3415004 w 3415004"/>
                <a:gd name="connsiteY4" fmla="*/ 9330 h 3545632"/>
                <a:gd name="connsiteX5" fmla="*/ 3349690 w 3415004"/>
                <a:gd name="connsiteY5" fmla="*/ 0 h 3545632"/>
                <a:gd name="connsiteX6" fmla="*/ 1362269 w 3415004"/>
                <a:gd name="connsiteY6" fmla="*/ 1110343 h 3545632"/>
                <a:gd name="connsiteX7" fmla="*/ 83976 w 3415004"/>
                <a:gd name="connsiteY7" fmla="*/ 373224 h 3545632"/>
                <a:gd name="connsiteX8" fmla="*/ 18661 w 3415004"/>
                <a:gd name="connsiteY8" fmla="*/ 382555 h 354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5004" h="3545632">
                  <a:moveTo>
                    <a:pt x="18661" y="382555"/>
                  </a:moveTo>
                  <a:lnTo>
                    <a:pt x="0" y="2771192"/>
                  </a:lnTo>
                  <a:lnTo>
                    <a:pt x="1371600" y="3545632"/>
                  </a:lnTo>
                  <a:lnTo>
                    <a:pt x="3405673" y="2369975"/>
                  </a:lnTo>
                  <a:cubicBezTo>
                    <a:pt x="3408783" y="1583093"/>
                    <a:pt x="3411894" y="796212"/>
                    <a:pt x="3415004" y="9330"/>
                  </a:cubicBezTo>
                  <a:lnTo>
                    <a:pt x="3349690" y="0"/>
                  </a:lnTo>
                  <a:lnTo>
                    <a:pt x="1362269" y="1110343"/>
                  </a:lnTo>
                  <a:lnTo>
                    <a:pt x="83976" y="373224"/>
                  </a:lnTo>
                  <a:lnTo>
                    <a:pt x="18661" y="382555"/>
                  </a:lnTo>
                  <a:close/>
                </a:path>
              </a:pathLst>
            </a:custGeom>
            <a:solidFill>
              <a:srgbClr val="25408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Open Sans"/>
                <a:ea typeface="+mn-ea"/>
                <a:cs typeface="+mn-cs"/>
              </a:endParaRPr>
            </a:p>
          </p:txBody>
        </p:sp>
        <p:pic>
          <p:nvPicPr>
            <p:cNvPr id="75" name="Graphique 28">
              <a:extLst>
                <a:ext uri="{FF2B5EF4-FFF2-40B4-BE49-F238E27FC236}">
                  <a16:creationId xmlns="" xmlns:a16="http://schemas.microsoft.com/office/drawing/2014/main" id="{26E055B1-82EE-D8AD-6FD8-0D5CD232ED15}"/>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490151" y="1692566"/>
              <a:ext cx="4368945" cy="4917034"/>
            </a:xfrm>
            <a:prstGeom prst="rect">
              <a:avLst/>
            </a:prstGeom>
          </p:spPr>
        </p:pic>
      </p:grpSp>
      <p:pic>
        <p:nvPicPr>
          <p:cNvPr id="76" name="Image 75">
            <a:extLst>
              <a:ext uri="{FF2B5EF4-FFF2-40B4-BE49-F238E27FC236}">
                <a16:creationId xmlns="" xmlns:a16="http://schemas.microsoft.com/office/drawing/2014/main" id="{4E28D6D8-8D4F-0700-B48D-E2B144AFD405}"/>
              </a:ext>
            </a:extLst>
          </p:cNvPr>
          <p:cNvPicPr>
            <a:picLocks noChangeAspect="1"/>
          </p:cNvPicPr>
          <p:nvPr/>
        </p:nvPicPr>
        <p:blipFill>
          <a:blip r:embed="rId8"/>
          <a:stretch>
            <a:fillRect/>
          </a:stretch>
        </p:blipFill>
        <p:spPr>
          <a:xfrm>
            <a:off x="4693934" y="2405339"/>
            <a:ext cx="1601241" cy="1800000"/>
          </a:xfrm>
          <a:prstGeom prst="rect">
            <a:avLst/>
          </a:prstGeom>
        </p:spPr>
      </p:pic>
      <p:pic>
        <p:nvPicPr>
          <p:cNvPr id="77" name="Image 76">
            <a:extLst>
              <a:ext uri="{FF2B5EF4-FFF2-40B4-BE49-F238E27FC236}">
                <a16:creationId xmlns="" xmlns:a16="http://schemas.microsoft.com/office/drawing/2014/main" id="{13D2F5D0-FD81-2F77-395A-39BB9EED6B22}"/>
              </a:ext>
            </a:extLst>
          </p:cNvPr>
          <p:cNvPicPr>
            <a:picLocks noChangeAspect="1"/>
          </p:cNvPicPr>
          <p:nvPr/>
        </p:nvPicPr>
        <p:blipFill>
          <a:blip r:embed="rId9"/>
          <a:stretch>
            <a:fillRect/>
          </a:stretch>
        </p:blipFill>
        <p:spPr>
          <a:xfrm>
            <a:off x="6765922" y="2787774"/>
            <a:ext cx="1838526" cy="1800000"/>
          </a:xfrm>
          <a:prstGeom prst="rect">
            <a:avLst/>
          </a:prstGeom>
        </p:spPr>
      </p:pic>
    </p:spTree>
    <p:extLst>
      <p:ext uri="{BB962C8B-B14F-4D97-AF65-F5344CB8AC3E}">
        <p14:creationId xmlns:p14="http://schemas.microsoft.com/office/powerpoint/2010/main" val="2963071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a:t>Direction Générale des Finances Publiques / Direction de l'Immobilier de l'Etat</a:t>
            </a:r>
            <a:endParaRPr lang="fr-FR" dirty="0"/>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16</a:t>
            </a:fld>
            <a:endParaRPr lang="fr-FR" dirty="0"/>
          </a:p>
        </p:txBody>
      </p:sp>
      <p:sp>
        <p:nvSpPr>
          <p:cNvPr id="10" name="Espace réservé du texte 7"/>
          <p:cNvSpPr>
            <a:spLocks noGrp="1"/>
          </p:cNvSpPr>
          <p:nvPr>
            <p:ph type="body" sz="quarter" idx="13"/>
          </p:nvPr>
        </p:nvSpPr>
        <p:spPr>
          <a:xfrm>
            <a:off x="1115616" y="74123"/>
            <a:ext cx="7668384" cy="719999"/>
          </a:xfrm>
        </p:spPr>
        <p:txBody>
          <a:bodyPr/>
          <a:lstStyle/>
          <a:p>
            <a:pPr marL="0" indent="0">
              <a:buNone/>
            </a:pPr>
            <a:r>
              <a:rPr lang="fr-FR" dirty="0"/>
              <a:t>c</a:t>
            </a:r>
            <a:r>
              <a:rPr lang="fr-FR" dirty="0" smtClean="0"/>
              <a:t>. Usages et espaces</a:t>
            </a:r>
            <a:endParaRPr lang="fr-FR" dirty="0"/>
          </a:p>
          <a:p>
            <a:pPr marL="0" lvl="1" indent="0">
              <a:buNone/>
            </a:pPr>
            <a:r>
              <a:rPr lang="fr-FR" dirty="0" smtClean="0"/>
              <a:t>Échanger en espace ouvert</a:t>
            </a:r>
            <a:endParaRPr lang="fr-FR" dirty="0"/>
          </a:p>
        </p:txBody>
      </p:sp>
      <p:sp>
        <p:nvSpPr>
          <p:cNvPr id="39" name="ZoneTexte 38">
            <a:extLst>
              <a:ext uri="{FF2B5EF4-FFF2-40B4-BE49-F238E27FC236}">
                <a16:creationId xmlns="" xmlns:a16="http://schemas.microsoft.com/office/drawing/2014/main" id="{2B0EF768-A670-7D9C-5C71-A56886A7813F}"/>
              </a:ext>
            </a:extLst>
          </p:cNvPr>
          <p:cNvSpPr txBox="1"/>
          <p:nvPr/>
        </p:nvSpPr>
        <p:spPr>
          <a:xfrm>
            <a:off x="1425732" y="915566"/>
            <a:ext cx="7538756" cy="553998"/>
          </a:xfrm>
          <a:prstGeom prst="rect">
            <a:avLst/>
          </a:prstGeom>
          <a:noFill/>
        </p:spPr>
        <p:txBody>
          <a:bodyPr wrap="square" lIns="0" tIns="0" rIns="0" bIns="0" rtlCol="0">
            <a:spAutoFit/>
          </a:bodyPr>
          <a:lstStyle/>
          <a:p>
            <a:r>
              <a:rPr lang="fr-FR" sz="1200" i="1" dirty="0"/>
              <a:t>Ce type d’usage, de positions doit impérativement être isolé de l’espace des postes de travail dans lequel les agents travaillent individuellement. Leur présence sera donc fonction des possibilités architecturales, et de leur adéquation avec la culture/les appétences des agents ciblés par le tiers-lieu.</a:t>
            </a:r>
          </a:p>
        </p:txBody>
      </p:sp>
      <p:pic>
        <p:nvPicPr>
          <p:cNvPr id="40" name="Graphique 31" descr="Avertissement avec un remplissage uni">
            <a:extLst>
              <a:ext uri="{FF2B5EF4-FFF2-40B4-BE49-F238E27FC236}">
                <a16:creationId xmlns="" xmlns:a16="http://schemas.microsoft.com/office/drawing/2014/main" id="{9A575D3E-5D62-DD28-710F-52E5E38F38F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708089" y="963554"/>
            <a:ext cx="528076" cy="528076"/>
          </a:xfrm>
          <a:prstGeom prst="rect">
            <a:avLst/>
          </a:prstGeom>
        </p:spPr>
      </p:pic>
      <p:pic>
        <p:nvPicPr>
          <p:cNvPr id="42" name="Graphique 7">
            <a:extLst>
              <a:ext uri="{FF2B5EF4-FFF2-40B4-BE49-F238E27FC236}">
                <a16:creationId xmlns="" xmlns:a16="http://schemas.microsoft.com/office/drawing/2014/main" id="{A3EB0565-3A08-1867-DB48-5476C903CE2A}"/>
              </a:ext>
            </a:extLst>
          </p:cNvPr>
          <p:cNvPicPr>
            <a:picLocks noChangeAspect="1"/>
          </p:cNvPicPr>
          <p:nvPr/>
        </p:nvPicPr>
        <p:blipFill rotWithShape="1">
          <a:blip r:embed="rId10"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8446" t="3940" r="18181" b="29158"/>
          <a:stretch/>
        </p:blipFill>
        <p:spPr>
          <a:xfrm>
            <a:off x="751301" y="2592487"/>
            <a:ext cx="459632" cy="606542"/>
          </a:xfrm>
          <a:prstGeom prst="rect">
            <a:avLst/>
          </a:prstGeom>
        </p:spPr>
      </p:pic>
      <p:sp>
        <p:nvSpPr>
          <p:cNvPr id="43" name="Rectangle 42">
            <a:extLst>
              <a:ext uri="{FF2B5EF4-FFF2-40B4-BE49-F238E27FC236}">
                <a16:creationId xmlns="" xmlns:a16="http://schemas.microsoft.com/office/drawing/2014/main" id="{741F7858-4A2E-1D8F-631D-A152E57EAB77}"/>
              </a:ext>
            </a:extLst>
          </p:cNvPr>
          <p:cNvSpPr/>
          <p:nvPr/>
        </p:nvSpPr>
        <p:spPr>
          <a:xfrm>
            <a:off x="1254410" y="2790869"/>
            <a:ext cx="1338985" cy="253916"/>
          </a:xfrm>
          <a:prstGeom prst="rect">
            <a:avLst/>
          </a:prstGeom>
        </p:spPr>
        <p:txBody>
          <a:bodyPr wrap="square">
            <a:spAutoFit/>
          </a:bodyPr>
          <a:lstStyle/>
          <a:p>
            <a:pPr marL="0" marR="0" lvl="0" indent="0" defTabSz="914400" eaLnBrk="0" fontAlgn="base" latinLnBrk="0" hangingPunct="0">
              <a:lnSpc>
                <a:spcPct val="100000"/>
              </a:lnSpc>
              <a:spcBef>
                <a:spcPct val="50000"/>
              </a:spcBef>
              <a:spcAft>
                <a:spcPct val="0"/>
              </a:spcAft>
              <a:buClr>
                <a:srgbClr val="244D85"/>
              </a:buClr>
              <a:buSzTx/>
              <a:buFontTx/>
              <a:buNone/>
              <a:tabLst/>
              <a:defRPr/>
            </a:pPr>
            <a:r>
              <a:rPr kumimoji="0" lang="fr-FR" sz="1050" b="1" i="0" u="none" strike="noStrike" kern="0" cap="none" spc="0" normalizeH="0" baseline="0" noProof="0" dirty="0">
                <a:ln>
                  <a:noFill/>
                </a:ln>
                <a:solidFill>
                  <a:srgbClr val="25408F"/>
                </a:solidFill>
                <a:effectLst/>
                <a:uLnTx/>
                <a:uFillTx/>
                <a:latin typeface="Myriad Pro" pitchFamily="34" charset="0"/>
                <a:ea typeface="ＭＳ Ｐゴシック" pitchFamily="34" charset="-128"/>
              </a:rPr>
              <a:t>Type de mobilier </a:t>
            </a:r>
          </a:p>
        </p:txBody>
      </p:sp>
      <p:sp>
        <p:nvSpPr>
          <p:cNvPr id="44" name="Rectangle 43">
            <a:extLst>
              <a:ext uri="{FF2B5EF4-FFF2-40B4-BE49-F238E27FC236}">
                <a16:creationId xmlns="" xmlns:a16="http://schemas.microsoft.com/office/drawing/2014/main" id="{12804D3F-F98F-213A-F4C2-028D7B696CF9}"/>
              </a:ext>
            </a:extLst>
          </p:cNvPr>
          <p:cNvSpPr/>
          <p:nvPr/>
        </p:nvSpPr>
        <p:spPr>
          <a:xfrm>
            <a:off x="1242481" y="3765163"/>
            <a:ext cx="1351598" cy="253916"/>
          </a:xfrm>
          <a:prstGeom prst="rect">
            <a:avLst/>
          </a:prstGeom>
        </p:spPr>
        <p:txBody>
          <a:bodyPr wrap="square">
            <a:spAutoFit/>
          </a:bodyPr>
          <a:lstStyle/>
          <a:p>
            <a:pPr fontAlgn="base">
              <a:spcBef>
                <a:spcPct val="0"/>
              </a:spcBef>
              <a:spcAft>
                <a:spcPct val="0"/>
              </a:spcAft>
            </a:pPr>
            <a:r>
              <a:rPr lang="fr-FR" sz="1050" b="1" dirty="0">
                <a:solidFill>
                  <a:srgbClr val="25408F"/>
                </a:solidFill>
                <a:latin typeface="Myriad Pro" pitchFamily="34" charset="0"/>
                <a:ea typeface="ＭＳ Ｐゴシック" pitchFamily="34" charset="-128"/>
              </a:rPr>
              <a:t>Équipement </a:t>
            </a:r>
          </a:p>
        </p:txBody>
      </p:sp>
      <p:sp>
        <p:nvSpPr>
          <p:cNvPr id="45" name="Rectangle 44">
            <a:extLst>
              <a:ext uri="{FF2B5EF4-FFF2-40B4-BE49-F238E27FC236}">
                <a16:creationId xmlns="" xmlns:a16="http://schemas.microsoft.com/office/drawing/2014/main" id="{4EFC6B5D-F0DA-A879-B1EC-542C7921979F}"/>
              </a:ext>
            </a:extLst>
          </p:cNvPr>
          <p:cNvSpPr/>
          <p:nvPr/>
        </p:nvSpPr>
        <p:spPr>
          <a:xfrm>
            <a:off x="1235400" y="1851670"/>
            <a:ext cx="1127097" cy="253916"/>
          </a:xfrm>
          <a:prstGeom prst="rect">
            <a:avLst/>
          </a:prstGeom>
        </p:spPr>
        <p:txBody>
          <a:bodyPr wrap="square">
            <a:spAutoFit/>
          </a:bodyPr>
          <a:lstStyle/>
          <a:p>
            <a:pPr marL="0" marR="0" lvl="0" indent="0" defTabSz="914400" eaLnBrk="0" fontAlgn="base" latinLnBrk="0" hangingPunct="0">
              <a:lnSpc>
                <a:spcPct val="100000"/>
              </a:lnSpc>
              <a:spcBef>
                <a:spcPct val="50000"/>
              </a:spcBef>
              <a:spcAft>
                <a:spcPct val="0"/>
              </a:spcAft>
              <a:buClr>
                <a:srgbClr val="244D85"/>
              </a:buClr>
              <a:buSzTx/>
              <a:buFontTx/>
              <a:buNone/>
              <a:tabLst/>
              <a:defRPr/>
            </a:pPr>
            <a:r>
              <a:rPr kumimoji="0" lang="fr-FR" sz="1050" b="1" i="0" u="none" strike="noStrike" kern="0" cap="none" spc="0" normalizeH="0" baseline="0" noProof="0" dirty="0">
                <a:ln>
                  <a:noFill/>
                </a:ln>
                <a:solidFill>
                  <a:srgbClr val="25408F"/>
                </a:solidFill>
                <a:effectLst/>
                <a:uLnTx/>
                <a:uFillTx/>
                <a:latin typeface="Myriad Pro" pitchFamily="34" charset="0"/>
                <a:ea typeface="ＭＳ Ｐゴシック" pitchFamily="34" charset="-128"/>
              </a:rPr>
              <a:t>Usages</a:t>
            </a:r>
          </a:p>
        </p:txBody>
      </p:sp>
      <p:grpSp>
        <p:nvGrpSpPr>
          <p:cNvPr id="46" name="Groupe 45">
            <a:extLst>
              <a:ext uri="{FF2B5EF4-FFF2-40B4-BE49-F238E27FC236}">
                <a16:creationId xmlns="" xmlns:a16="http://schemas.microsoft.com/office/drawing/2014/main" id="{BF94C9C2-BDE0-6278-7325-77DA7F5FC18C}"/>
              </a:ext>
            </a:extLst>
          </p:cNvPr>
          <p:cNvGrpSpPr/>
          <p:nvPr/>
        </p:nvGrpSpPr>
        <p:grpSpPr>
          <a:xfrm>
            <a:off x="822663" y="1707654"/>
            <a:ext cx="331514" cy="421346"/>
            <a:chOff x="6588224" y="1635646"/>
            <a:chExt cx="1388190" cy="1764356"/>
          </a:xfrm>
          <a:solidFill>
            <a:srgbClr val="25408F"/>
          </a:solidFill>
        </p:grpSpPr>
        <p:sp>
          <p:nvSpPr>
            <p:cNvPr id="47" name="Ellipse 46">
              <a:extLst>
                <a:ext uri="{FF2B5EF4-FFF2-40B4-BE49-F238E27FC236}">
                  <a16:creationId xmlns="" xmlns:a16="http://schemas.microsoft.com/office/drawing/2014/main" id="{61F3F98A-736D-7C98-3593-216A0CC12716}"/>
                </a:ext>
              </a:extLst>
            </p:cNvPr>
            <p:cNvSpPr/>
            <p:nvPr/>
          </p:nvSpPr>
          <p:spPr>
            <a:xfrm>
              <a:off x="6644720" y="2383073"/>
              <a:ext cx="382021" cy="382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8" name="Rectangle à coins arrondis 28">
              <a:extLst>
                <a:ext uri="{FF2B5EF4-FFF2-40B4-BE49-F238E27FC236}">
                  <a16:creationId xmlns="" xmlns:a16="http://schemas.microsoft.com/office/drawing/2014/main" id="{900B0954-A9E2-6D2B-CBA9-6CCAD373AAA0}"/>
                </a:ext>
              </a:extLst>
            </p:cNvPr>
            <p:cNvSpPr/>
            <p:nvPr/>
          </p:nvSpPr>
          <p:spPr>
            <a:xfrm>
              <a:off x="6588224" y="2840422"/>
              <a:ext cx="495013" cy="5595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49" name="Ellipse 48">
              <a:extLst>
                <a:ext uri="{FF2B5EF4-FFF2-40B4-BE49-F238E27FC236}">
                  <a16:creationId xmlns="" xmlns:a16="http://schemas.microsoft.com/office/drawing/2014/main" id="{816B0A86-B19A-CF17-E48B-55C83EFE08A6}"/>
                </a:ext>
              </a:extLst>
            </p:cNvPr>
            <p:cNvSpPr/>
            <p:nvPr/>
          </p:nvSpPr>
          <p:spPr>
            <a:xfrm>
              <a:off x="7537897" y="2383073"/>
              <a:ext cx="382021" cy="382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0" name="Rectangle à coins arrondis 30">
              <a:extLst>
                <a:ext uri="{FF2B5EF4-FFF2-40B4-BE49-F238E27FC236}">
                  <a16:creationId xmlns="" xmlns:a16="http://schemas.microsoft.com/office/drawing/2014/main" id="{9AB1289E-E556-F627-C1A4-3C947045C17B}"/>
                </a:ext>
              </a:extLst>
            </p:cNvPr>
            <p:cNvSpPr/>
            <p:nvPr/>
          </p:nvSpPr>
          <p:spPr>
            <a:xfrm>
              <a:off x="7481401" y="2840422"/>
              <a:ext cx="495013" cy="5595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51" name="Groupe 50">
              <a:extLst>
                <a:ext uri="{FF2B5EF4-FFF2-40B4-BE49-F238E27FC236}">
                  <a16:creationId xmlns="" xmlns:a16="http://schemas.microsoft.com/office/drawing/2014/main" id="{51768D09-9A5A-BC8B-DFB2-DFB157A6B2B3}"/>
                </a:ext>
              </a:extLst>
            </p:cNvPr>
            <p:cNvGrpSpPr/>
            <p:nvPr/>
          </p:nvGrpSpPr>
          <p:grpSpPr>
            <a:xfrm>
              <a:off x="7072618" y="1635646"/>
              <a:ext cx="688713" cy="663157"/>
              <a:chOff x="1400470" y="284593"/>
              <a:chExt cx="872592" cy="840212"/>
            </a:xfrm>
            <a:grpFill/>
          </p:grpSpPr>
          <p:sp>
            <p:nvSpPr>
              <p:cNvPr id="55" name="Ellipse 54">
                <a:extLst>
                  <a:ext uri="{FF2B5EF4-FFF2-40B4-BE49-F238E27FC236}">
                    <a16:creationId xmlns="" xmlns:a16="http://schemas.microsoft.com/office/drawing/2014/main" id="{0B73BEDB-1AB0-3B92-6537-B7BB7F7F253E}"/>
                  </a:ext>
                </a:extLst>
              </p:cNvPr>
              <p:cNvSpPr/>
              <p:nvPr/>
            </p:nvSpPr>
            <p:spPr>
              <a:xfrm>
                <a:off x="1400470" y="284593"/>
                <a:ext cx="797604" cy="681714"/>
              </a:xfrm>
              <a:prstGeom prst="ellipse">
                <a:avLst/>
              </a:prstGeom>
              <a:noFill/>
              <a:ln w="19050">
                <a:solidFill>
                  <a:srgbClr val="254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cxnSp>
            <p:nvCxnSpPr>
              <p:cNvPr id="56" name="Connecteur droit 55">
                <a:extLst>
                  <a:ext uri="{FF2B5EF4-FFF2-40B4-BE49-F238E27FC236}">
                    <a16:creationId xmlns="" xmlns:a16="http://schemas.microsoft.com/office/drawing/2014/main" id="{C1149891-2E0E-0BB5-65E9-1DA71846FE2E}"/>
                  </a:ext>
                </a:extLst>
              </p:cNvPr>
              <p:cNvCxnSpPr/>
              <p:nvPr/>
            </p:nvCxnSpPr>
            <p:spPr>
              <a:xfrm>
                <a:off x="2048097" y="872573"/>
                <a:ext cx="224965" cy="252232"/>
              </a:xfrm>
              <a:prstGeom prst="line">
                <a:avLst/>
              </a:prstGeom>
              <a:grpFill/>
              <a:ln w="19050">
                <a:solidFill>
                  <a:srgbClr val="25408F"/>
                </a:solidFill>
              </a:ln>
            </p:spPr>
            <p:style>
              <a:lnRef idx="1">
                <a:schemeClr val="accent1"/>
              </a:lnRef>
              <a:fillRef idx="0">
                <a:schemeClr val="accent1"/>
              </a:fillRef>
              <a:effectRef idx="0">
                <a:schemeClr val="accent1"/>
              </a:effectRef>
              <a:fontRef idx="minor">
                <a:schemeClr val="tx1"/>
              </a:fontRef>
            </p:style>
          </p:cxnSp>
        </p:grpSp>
        <p:grpSp>
          <p:nvGrpSpPr>
            <p:cNvPr id="52" name="Groupe 51">
              <a:extLst>
                <a:ext uri="{FF2B5EF4-FFF2-40B4-BE49-F238E27FC236}">
                  <a16:creationId xmlns="" xmlns:a16="http://schemas.microsoft.com/office/drawing/2014/main" id="{2ECFB49A-201F-5085-C96D-394D0471EB17}"/>
                </a:ext>
              </a:extLst>
            </p:cNvPr>
            <p:cNvGrpSpPr/>
            <p:nvPr/>
          </p:nvGrpSpPr>
          <p:grpSpPr>
            <a:xfrm flipH="1">
              <a:off x="6741435" y="1817705"/>
              <a:ext cx="688713" cy="490040"/>
              <a:chOff x="1400470" y="284593"/>
              <a:chExt cx="872592" cy="840212"/>
            </a:xfrm>
            <a:grpFill/>
          </p:grpSpPr>
          <p:sp>
            <p:nvSpPr>
              <p:cNvPr id="53" name="Ellipse 52">
                <a:extLst>
                  <a:ext uri="{FF2B5EF4-FFF2-40B4-BE49-F238E27FC236}">
                    <a16:creationId xmlns="" xmlns:a16="http://schemas.microsoft.com/office/drawing/2014/main" id="{0854444C-B9D2-4990-EC2B-8658AE45F7C9}"/>
                  </a:ext>
                </a:extLst>
              </p:cNvPr>
              <p:cNvSpPr/>
              <p:nvPr/>
            </p:nvSpPr>
            <p:spPr>
              <a:xfrm>
                <a:off x="1400470" y="284593"/>
                <a:ext cx="797604" cy="681714"/>
              </a:xfrm>
              <a:prstGeom prst="ellipse">
                <a:avLst/>
              </a:prstGeom>
              <a:noFill/>
              <a:ln w="19050">
                <a:solidFill>
                  <a:srgbClr val="254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cxnSp>
            <p:nvCxnSpPr>
              <p:cNvPr id="54" name="Connecteur droit 53">
                <a:extLst>
                  <a:ext uri="{FF2B5EF4-FFF2-40B4-BE49-F238E27FC236}">
                    <a16:creationId xmlns="" xmlns:a16="http://schemas.microsoft.com/office/drawing/2014/main" id="{D96DBA20-B1DF-1E03-B3E2-03C14B42FEEB}"/>
                  </a:ext>
                </a:extLst>
              </p:cNvPr>
              <p:cNvCxnSpPr/>
              <p:nvPr/>
            </p:nvCxnSpPr>
            <p:spPr>
              <a:xfrm>
                <a:off x="2048097" y="872573"/>
                <a:ext cx="224965" cy="252232"/>
              </a:xfrm>
              <a:prstGeom prst="line">
                <a:avLst/>
              </a:prstGeom>
              <a:grpFill/>
              <a:ln w="19050">
                <a:solidFill>
                  <a:srgbClr val="25408F"/>
                </a:solidFill>
              </a:ln>
            </p:spPr>
            <p:style>
              <a:lnRef idx="1">
                <a:schemeClr val="accent1"/>
              </a:lnRef>
              <a:fillRef idx="0">
                <a:schemeClr val="accent1"/>
              </a:fillRef>
              <a:effectRef idx="0">
                <a:schemeClr val="accent1"/>
              </a:effectRef>
              <a:fontRef idx="minor">
                <a:schemeClr val="tx1"/>
              </a:fontRef>
            </p:style>
          </p:cxnSp>
        </p:grpSp>
      </p:grpSp>
      <p:pic>
        <p:nvPicPr>
          <p:cNvPr id="57" name="Graphique 22" descr="Engrenages">
            <a:extLst>
              <a:ext uri="{FF2B5EF4-FFF2-40B4-BE49-F238E27FC236}">
                <a16:creationId xmlns="" xmlns:a16="http://schemas.microsoft.com/office/drawing/2014/main" id="{91BDBE81-499F-0127-53D6-3BBD9380145B}"/>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700435" y="3617656"/>
            <a:ext cx="510346" cy="510346"/>
          </a:xfrm>
          <a:prstGeom prst="rect">
            <a:avLst/>
          </a:prstGeom>
        </p:spPr>
      </p:pic>
      <p:sp>
        <p:nvSpPr>
          <p:cNvPr id="58" name="ZoneTexte 57">
            <a:extLst>
              <a:ext uri="{FF2B5EF4-FFF2-40B4-BE49-F238E27FC236}">
                <a16:creationId xmlns="" xmlns:a16="http://schemas.microsoft.com/office/drawing/2014/main" id="{24D40C82-8821-FC5E-BC5E-BB46285FEEEA}"/>
              </a:ext>
            </a:extLst>
          </p:cNvPr>
          <p:cNvSpPr txBox="1"/>
          <p:nvPr/>
        </p:nvSpPr>
        <p:spPr>
          <a:xfrm>
            <a:off x="1211041" y="4011910"/>
            <a:ext cx="4827095" cy="553998"/>
          </a:xfrm>
          <a:prstGeom prst="rect">
            <a:avLst/>
          </a:prstGeom>
          <a:noFill/>
        </p:spPr>
        <p:txBody>
          <a:bodyPr wrap="square" rtlCol="0">
            <a:spAutoFit/>
          </a:bodyPr>
          <a:lstStyle/>
          <a:p>
            <a:pPr marL="171450" indent="-171450">
              <a:buFont typeface="Arial" panose="020B0604020202020204" pitchFamily="34" charset="0"/>
              <a:buChar char="•"/>
            </a:pPr>
            <a:r>
              <a:rPr lang="fr-FR" sz="1000" dirty="0"/>
              <a:t>Idéalement avec </a:t>
            </a:r>
            <a:r>
              <a:rPr lang="fr-FR" sz="1000" dirty="0" smtClean="0"/>
              <a:t>prise</a:t>
            </a:r>
          </a:p>
          <a:p>
            <a:pPr marL="171450" indent="-171450">
              <a:buFont typeface="Arial" panose="020B0604020202020204" pitchFamily="34" charset="0"/>
              <a:buChar char="•"/>
            </a:pPr>
            <a:r>
              <a:rPr lang="fr-FR" sz="1000" dirty="0" smtClean="0"/>
              <a:t>Absence </a:t>
            </a:r>
            <a:r>
              <a:rPr lang="fr-FR" sz="1000" dirty="0"/>
              <a:t>d’écran de report</a:t>
            </a:r>
          </a:p>
          <a:p>
            <a:pPr marL="171450" indent="-171450">
              <a:buFont typeface="Arial" panose="020B0604020202020204" pitchFamily="34" charset="0"/>
              <a:buChar char="•"/>
            </a:pPr>
            <a:endParaRPr lang="fr-FR" sz="1000" dirty="0"/>
          </a:p>
        </p:txBody>
      </p:sp>
      <p:sp>
        <p:nvSpPr>
          <p:cNvPr id="59" name="ZoneTexte 58">
            <a:extLst>
              <a:ext uri="{FF2B5EF4-FFF2-40B4-BE49-F238E27FC236}">
                <a16:creationId xmlns="" xmlns:a16="http://schemas.microsoft.com/office/drawing/2014/main" id="{8AC56172-CB1C-B354-2B6A-5FF360CFFFF5}"/>
              </a:ext>
            </a:extLst>
          </p:cNvPr>
          <p:cNvSpPr txBox="1"/>
          <p:nvPr/>
        </p:nvSpPr>
        <p:spPr>
          <a:xfrm>
            <a:off x="1214358" y="2091033"/>
            <a:ext cx="3323830" cy="400110"/>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fr-FR" sz="1000" dirty="0"/>
              <a:t>Discuter avec 1 ou plusieurs agents présents en mode informel</a:t>
            </a:r>
          </a:p>
        </p:txBody>
      </p:sp>
      <p:sp>
        <p:nvSpPr>
          <p:cNvPr id="60" name="ZoneTexte 59">
            <a:extLst>
              <a:ext uri="{FF2B5EF4-FFF2-40B4-BE49-F238E27FC236}">
                <a16:creationId xmlns="" xmlns:a16="http://schemas.microsoft.com/office/drawing/2014/main" id="{22579AA3-2499-D6FE-37ED-CC0AAACD4EF7}"/>
              </a:ext>
            </a:extLst>
          </p:cNvPr>
          <p:cNvSpPr txBox="1"/>
          <p:nvPr/>
        </p:nvSpPr>
        <p:spPr>
          <a:xfrm>
            <a:off x="1207893" y="3019566"/>
            <a:ext cx="2769485" cy="707886"/>
          </a:xfrm>
          <a:prstGeom prst="rect">
            <a:avLst/>
          </a:prstGeom>
          <a:noFill/>
        </p:spPr>
        <p:txBody>
          <a:bodyPr wrap="square" rtlCol="0">
            <a:spAutoFit/>
          </a:bodyPr>
          <a:lstStyle/>
          <a:p>
            <a:pPr marL="171450" indent="-171450">
              <a:buFont typeface="Arial" panose="020B0604020202020204" pitchFamily="34" charset="0"/>
              <a:buChar char="•"/>
            </a:pPr>
            <a:r>
              <a:rPr lang="fr-FR" sz="1000" dirty="0"/>
              <a:t>Privilégier le réemploi</a:t>
            </a:r>
          </a:p>
          <a:p>
            <a:pPr marL="171450" indent="-171450">
              <a:buFont typeface="Arial" panose="020B0604020202020204" pitchFamily="34" charset="0"/>
              <a:buChar char="•"/>
            </a:pPr>
            <a:r>
              <a:rPr lang="fr-FR" sz="1000" dirty="0"/>
              <a:t>Mobilier informel ou « cocon » favorisant l’échange </a:t>
            </a:r>
          </a:p>
          <a:p>
            <a:pPr marL="171450" indent="-171450">
              <a:buFont typeface="Arial" panose="020B0604020202020204" pitchFamily="34" charset="0"/>
              <a:buChar char="•"/>
            </a:pPr>
            <a:endParaRPr lang="fr-FR" sz="1000" dirty="0"/>
          </a:p>
        </p:txBody>
      </p:sp>
      <p:sp>
        <p:nvSpPr>
          <p:cNvPr id="61" name="Rectangle 60">
            <a:extLst>
              <a:ext uri="{FF2B5EF4-FFF2-40B4-BE49-F238E27FC236}">
                <a16:creationId xmlns="" xmlns:a16="http://schemas.microsoft.com/office/drawing/2014/main" id="{5FB6A334-A51E-A675-E29C-FAB3040B6382}"/>
              </a:ext>
            </a:extLst>
          </p:cNvPr>
          <p:cNvSpPr/>
          <p:nvPr/>
        </p:nvSpPr>
        <p:spPr>
          <a:xfrm>
            <a:off x="5586173" y="1601999"/>
            <a:ext cx="3406935" cy="253916"/>
          </a:xfrm>
          <a:prstGeom prst="rect">
            <a:avLst/>
          </a:prstGeom>
        </p:spPr>
        <p:txBody>
          <a:bodyPr wrap="square">
            <a:spAutoFit/>
          </a:bodyPr>
          <a:lstStyle/>
          <a:p>
            <a:pPr marL="0" marR="0" lvl="0" indent="0" defTabSz="914400" eaLnBrk="0" fontAlgn="base" latinLnBrk="0" hangingPunct="0">
              <a:lnSpc>
                <a:spcPct val="100000"/>
              </a:lnSpc>
              <a:spcBef>
                <a:spcPct val="50000"/>
              </a:spcBef>
              <a:spcAft>
                <a:spcPct val="0"/>
              </a:spcAft>
              <a:buClr>
                <a:srgbClr val="244D85"/>
              </a:buClr>
              <a:buSzTx/>
              <a:buFontTx/>
              <a:buNone/>
              <a:tabLst/>
              <a:defRPr/>
            </a:pPr>
            <a:r>
              <a:rPr kumimoji="0" lang="fr-FR" sz="1050" b="1" i="0" u="none" strike="noStrike" kern="0" cap="none" spc="0" normalizeH="0" baseline="0" noProof="0" dirty="0">
                <a:ln>
                  <a:noFill/>
                </a:ln>
                <a:solidFill>
                  <a:srgbClr val="25408F"/>
                </a:solidFill>
                <a:effectLst/>
                <a:uLnTx/>
                <a:uFillTx/>
                <a:latin typeface="Myriad Pro" pitchFamily="34" charset="0"/>
                <a:ea typeface="ＭＳ Ｐゴシック" pitchFamily="34" charset="-128"/>
              </a:rPr>
              <a:t>TYPES DE </a:t>
            </a:r>
            <a:r>
              <a:rPr lang="fr-FR" sz="1050" b="1" kern="0" dirty="0">
                <a:solidFill>
                  <a:srgbClr val="25408F"/>
                </a:solidFill>
                <a:latin typeface="Myriad Pro" pitchFamily="34" charset="0"/>
                <a:ea typeface="ＭＳ Ｐゴシック" pitchFamily="34" charset="-128"/>
              </a:rPr>
              <a:t>POSITIONS </a:t>
            </a:r>
            <a:r>
              <a:rPr kumimoji="0" lang="fr-FR" sz="1050" b="1" i="0" u="none" strike="noStrike" kern="0" cap="none" spc="0" normalizeH="0" baseline="0" noProof="0" dirty="0">
                <a:ln>
                  <a:noFill/>
                </a:ln>
                <a:solidFill>
                  <a:srgbClr val="25408F"/>
                </a:solidFill>
                <a:effectLst/>
                <a:uLnTx/>
                <a:uFillTx/>
                <a:latin typeface="Myriad Pro" pitchFamily="34" charset="0"/>
                <a:ea typeface="ＭＳ Ｐゴシック" pitchFamily="34" charset="-128"/>
              </a:rPr>
              <a:t>POSSIBLES</a:t>
            </a:r>
          </a:p>
        </p:txBody>
      </p:sp>
      <p:pic>
        <p:nvPicPr>
          <p:cNvPr id="78" name="Image 77">
            <a:extLst>
              <a:ext uri="{FF2B5EF4-FFF2-40B4-BE49-F238E27FC236}">
                <a16:creationId xmlns="" xmlns:a16="http://schemas.microsoft.com/office/drawing/2014/main" id="{2E9489FD-AE10-89EC-C591-CEA2F14499E7}"/>
              </a:ext>
            </a:extLst>
          </p:cNvPr>
          <p:cNvPicPr>
            <a:picLocks noChangeAspect="1"/>
          </p:cNvPicPr>
          <p:nvPr/>
        </p:nvPicPr>
        <p:blipFill>
          <a:blip r:embed="rId12"/>
          <a:stretch>
            <a:fillRect/>
          </a:stretch>
        </p:blipFill>
        <p:spPr>
          <a:xfrm>
            <a:off x="4323232" y="2067694"/>
            <a:ext cx="2048968" cy="1653082"/>
          </a:xfrm>
          <a:prstGeom prst="rect">
            <a:avLst/>
          </a:prstGeom>
        </p:spPr>
      </p:pic>
      <p:pic>
        <p:nvPicPr>
          <p:cNvPr id="79" name="Image 78">
            <a:extLst>
              <a:ext uri="{FF2B5EF4-FFF2-40B4-BE49-F238E27FC236}">
                <a16:creationId xmlns="" xmlns:a16="http://schemas.microsoft.com/office/drawing/2014/main" id="{874BE217-3D38-A2DC-778F-6BA6C35C9698}"/>
              </a:ext>
            </a:extLst>
          </p:cNvPr>
          <p:cNvPicPr>
            <a:picLocks noChangeAspect="1"/>
          </p:cNvPicPr>
          <p:nvPr/>
        </p:nvPicPr>
        <p:blipFill>
          <a:blip r:embed="rId13"/>
          <a:stretch>
            <a:fillRect/>
          </a:stretch>
        </p:blipFill>
        <p:spPr>
          <a:xfrm>
            <a:off x="5220072" y="2506738"/>
            <a:ext cx="3468613" cy="2225252"/>
          </a:xfrm>
          <a:prstGeom prst="rect">
            <a:avLst/>
          </a:prstGeom>
        </p:spPr>
      </p:pic>
    </p:spTree>
    <p:extLst>
      <p:ext uri="{BB962C8B-B14F-4D97-AF65-F5344CB8AC3E}">
        <p14:creationId xmlns:p14="http://schemas.microsoft.com/office/powerpoint/2010/main" val="3799222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a:t>Direction Générale des Finances Publiques / Direction de l'Immobilier de l'Etat</a:t>
            </a:r>
            <a:endParaRPr lang="fr-FR" dirty="0"/>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17</a:t>
            </a:fld>
            <a:endParaRPr lang="fr-FR" dirty="0"/>
          </a:p>
        </p:txBody>
      </p:sp>
      <p:sp>
        <p:nvSpPr>
          <p:cNvPr id="10" name="Espace réservé du texte 7"/>
          <p:cNvSpPr>
            <a:spLocks noGrp="1"/>
          </p:cNvSpPr>
          <p:nvPr>
            <p:ph type="body" sz="quarter" idx="13"/>
          </p:nvPr>
        </p:nvSpPr>
        <p:spPr>
          <a:xfrm>
            <a:off x="1115616" y="74123"/>
            <a:ext cx="7668384" cy="719999"/>
          </a:xfrm>
        </p:spPr>
        <p:txBody>
          <a:bodyPr/>
          <a:lstStyle/>
          <a:p>
            <a:pPr marL="0" indent="0">
              <a:buNone/>
            </a:pPr>
            <a:r>
              <a:rPr lang="fr-FR" dirty="0"/>
              <a:t>c</a:t>
            </a:r>
            <a:r>
              <a:rPr lang="fr-FR" dirty="0" smtClean="0"/>
              <a:t>. Usages et espaces</a:t>
            </a:r>
            <a:endParaRPr lang="fr-FR" dirty="0"/>
          </a:p>
          <a:p>
            <a:pPr marL="0" lvl="1" indent="0">
              <a:buNone/>
            </a:pPr>
            <a:r>
              <a:rPr lang="fr-FR" dirty="0" smtClean="0"/>
              <a:t>Se détendre et favoriser les rencontres</a:t>
            </a:r>
            <a:endParaRPr lang="fr-FR" dirty="0"/>
          </a:p>
        </p:txBody>
      </p:sp>
      <p:pic>
        <p:nvPicPr>
          <p:cNvPr id="31" name="Graphique 7">
            <a:extLst>
              <a:ext uri="{FF2B5EF4-FFF2-40B4-BE49-F238E27FC236}">
                <a16:creationId xmlns="" xmlns:a16="http://schemas.microsoft.com/office/drawing/2014/main" id="{A3EB0565-3A08-1867-DB48-5476C903CE2A}"/>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8446" t="3940" r="18181" b="29158"/>
          <a:stretch/>
        </p:blipFill>
        <p:spPr>
          <a:xfrm>
            <a:off x="731446" y="1598593"/>
            <a:ext cx="459632" cy="606542"/>
          </a:xfrm>
          <a:prstGeom prst="rect">
            <a:avLst/>
          </a:prstGeom>
        </p:spPr>
      </p:pic>
      <p:sp>
        <p:nvSpPr>
          <p:cNvPr id="32" name="Rectangle 31">
            <a:extLst>
              <a:ext uri="{FF2B5EF4-FFF2-40B4-BE49-F238E27FC236}">
                <a16:creationId xmlns="" xmlns:a16="http://schemas.microsoft.com/office/drawing/2014/main" id="{741F7858-4A2E-1D8F-631D-A152E57EAB77}"/>
              </a:ext>
            </a:extLst>
          </p:cNvPr>
          <p:cNvSpPr/>
          <p:nvPr/>
        </p:nvSpPr>
        <p:spPr>
          <a:xfrm>
            <a:off x="1144783" y="1792250"/>
            <a:ext cx="1338985" cy="253916"/>
          </a:xfrm>
          <a:prstGeom prst="rect">
            <a:avLst/>
          </a:prstGeom>
        </p:spPr>
        <p:txBody>
          <a:bodyPr wrap="square">
            <a:spAutoFit/>
          </a:bodyPr>
          <a:lstStyle/>
          <a:p>
            <a:pPr marL="0" marR="0" lvl="0" indent="0" defTabSz="914400" eaLnBrk="0" fontAlgn="base" latinLnBrk="0" hangingPunct="0">
              <a:lnSpc>
                <a:spcPct val="100000"/>
              </a:lnSpc>
              <a:spcBef>
                <a:spcPct val="50000"/>
              </a:spcBef>
              <a:spcAft>
                <a:spcPct val="0"/>
              </a:spcAft>
              <a:buClr>
                <a:srgbClr val="244D85"/>
              </a:buClr>
              <a:buSzTx/>
              <a:buFontTx/>
              <a:buNone/>
              <a:tabLst/>
              <a:defRPr/>
            </a:pPr>
            <a:r>
              <a:rPr kumimoji="0" lang="fr-FR" sz="1050" b="1" i="0" u="none" strike="noStrike" kern="0" cap="none" spc="0" normalizeH="0" baseline="0" noProof="0" dirty="0">
                <a:ln>
                  <a:noFill/>
                </a:ln>
                <a:solidFill>
                  <a:srgbClr val="25408F"/>
                </a:solidFill>
                <a:effectLst/>
                <a:uLnTx/>
                <a:uFillTx/>
                <a:latin typeface="Myriad Pro" pitchFamily="34" charset="0"/>
                <a:ea typeface="ＭＳ Ｐゴシック" pitchFamily="34" charset="-128"/>
              </a:rPr>
              <a:t>Type de mobilier </a:t>
            </a:r>
          </a:p>
        </p:txBody>
      </p:sp>
      <p:sp>
        <p:nvSpPr>
          <p:cNvPr id="33" name="Rectangle 32">
            <a:extLst>
              <a:ext uri="{FF2B5EF4-FFF2-40B4-BE49-F238E27FC236}">
                <a16:creationId xmlns="" xmlns:a16="http://schemas.microsoft.com/office/drawing/2014/main" id="{12804D3F-F98F-213A-F4C2-028D7B696CF9}"/>
              </a:ext>
            </a:extLst>
          </p:cNvPr>
          <p:cNvSpPr/>
          <p:nvPr/>
        </p:nvSpPr>
        <p:spPr>
          <a:xfrm>
            <a:off x="1197425" y="2882969"/>
            <a:ext cx="1351598" cy="253916"/>
          </a:xfrm>
          <a:prstGeom prst="rect">
            <a:avLst/>
          </a:prstGeom>
        </p:spPr>
        <p:txBody>
          <a:bodyPr wrap="square">
            <a:spAutoFit/>
          </a:bodyPr>
          <a:lstStyle/>
          <a:p>
            <a:pPr fontAlgn="base">
              <a:spcBef>
                <a:spcPct val="0"/>
              </a:spcBef>
              <a:spcAft>
                <a:spcPct val="0"/>
              </a:spcAft>
            </a:pPr>
            <a:r>
              <a:rPr lang="fr-FR" sz="1050" b="1" dirty="0">
                <a:solidFill>
                  <a:srgbClr val="25408F"/>
                </a:solidFill>
                <a:latin typeface="Myriad Pro" pitchFamily="34" charset="0"/>
                <a:ea typeface="ＭＳ Ｐゴシック" pitchFamily="34" charset="-128"/>
              </a:rPr>
              <a:t>Équipement </a:t>
            </a:r>
          </a:p>
        </p:txBody>
      </p:sp>
      <p:sp>
        <p:nvSpPr>
          <p:cNvPr id="34" name="Rectangle 33">
            <a:extLst>
              <a:ext uri="{FF2B5EF4-FFF2-40B4-BE49-F238E27FC236}">
                <a16:creationId xmlns="" xmlns:a16="http://schemas.microsoft.com/office/drawing/2014/main" id="{4EFC6B5D-F0DA-A879-B1EC-542C7921979F}"/>
              </a:ext>
            </a:extLst>
          </p:cNvPr>
          <p:cNvSpPr/>
          <p:nvPr/>
        </p:nvSpPr>
        <p:spPr>
          <a:xfrm>
            <a:off x="1197425" y="813425"/>
            <a:ext cx="1127097" cy="253916"/>
          </a:xfrm>
          <a:prstGeom prst="rect">
            <a:avLst/>
          </a:prstGeom>
        </p:spPr>
        <p:txBody>
          <a:bodyPr wrap="square">
            <a:spAutoFit/>
          </a:bodyPr>
          <a:lstStyle/>
          <a:p>
            <a:pPr marL="0" marR="0" lvl="0" indent="0" defTabSz="914400" eaLnBrk="0" fontAlgn="base" latinLnBrk="0" hangingPunct="0">
              <a:lnSpc>
                <a:spcPct val="100000"/>
              </a:lnSpc>
              <a:spcBef>
                <a:spcPct val="50000"/>
              </a:spcBef>
              <a:spcAft>
                <a:spcPct val="0"/>
              </a:spcAft>
              <a:buClr>
                <a:srgbClr val="244D85"/>
              </a:buClr>
              <a:buSzTx/>
              <a:buFontTx/>
              <a:buNone/>
              <a:tabLst/>
              <a:defRPr/>
            </a:pPr>
            <a:r>
              <a:rPr kumimoji="0" lang="fr-FR" sz="1050" b="1" i="0" u="none" strike="noStrike" kern="0" cap="none" spc="0" normalizeH="0" baseline="0" noProof="0" dirty="0">
                <a:ln>
                  <a:noFill/>
                </a:ln>
                <a:solidFill>
                  <a:srgbClr val="25408F"/>
                </a:solidFill>
                <a:effectLst/>
                <a:uLnTx/>
                <a:uFillTx/>
                <a:latin typeface="Myriad Pro" pitchFamily="34" charset="0"/>
                <a:ea typeface="ＭＳ Ｐゴシック" pitchFamily="34" charset="-128"/>
              </a:rPr>
              <a:t>Usage</a:t>
            </a:r>
          </a:p>
        </p:txBody>
      </p:sp>
      <p:grpSp>
        <p:nvGrpSpPr>
          <p:cNvPr id="35" name="Groupe 34">
            <a:extLst>
              <a:ext uri="{FF2B5EF4-FFF2-40B4-BE49-F238E27FC236}">
                <a16:creationId xmlns="" xmlns:a16="http://schemas.microsoft.com/office/drawing/2014/main" id="{BF94C9C2-BDE0-6278-7325-77DA7F5FC18C}"/>
              </a:ext>
            </a:extLst>
          </p:cNvPr>
          <p:cNvGrpSpPr/>
          <p:nvPr/>
        </p:nvGrpSpPr>
        <p:grpSpPr>
          <a:xfrm>
            <a:off x="784688" y="699920"/>
            <a:ext cx="331514" cy="421346"/>
            <a:chOff x="6588224" y="1635646"/>
            <a:chExt cx="1388190" cy="1764356"/>
          </a:xfrm>
          <a:solidFill>
            <a:srgbClr val="25408F"/>
          </a:solidFill>
        </p:grpSpPr>
        <p:sp>
          <p:nvSpPr>
            <p:cNvPr id="36" name="Ellipse 35">
              <a:extLst>
                <a:ext uri="{FF2B5EF4-FFF2-40B4-BE49-F238E27FC236}">
                  <a16:creationId xmlns="" xmlns:a16="http://schemas.microsoft.com/office/drawing/2014/main" id="{61F3F98A-736D-7C98-3593-216A0CC12716}"/>
                </a:ext>
              </a:extLst>
            </p:cNvPr>
            <p:cNvSpPr/>
            <p:nvPr/>
          </p:nvSpPr>
          <p:spPr>
            <a:xfrm>
              <a:off x="6644720" y="2383073"/>
              <a:ext cx="382021" cy="382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Rectangle à coins arrondis 28">
              <a:extLst>
                <a:ext uri="{FF2B5EF4-FFF2-40B4-BE49-F238E27FC236}">
                  <a16:creationId xmlns="" xmlns:a16="http://schemas.microsoft.com/office/drawing/2014/main" id="{900B0954-A9E2-6D2B-CBA9-6CCAD373AAA0}"/>
                </a:ext>
              </a:extLst>
            </p:cNvPr>
            <p:cNvSpPr/>
            <p:nvPr/>
          </p:nvSpPr>
          <p:spPr>
            <a:xfrm>
              <a:off x="6588224" y="2840422"/>
              <a:ext cx="495013" cy="5595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38" name="Ellipse 37">
              <a:extLst>
                <a:ext uri="{FF2B5EF4-FFF2-40B4-BE49-F238E27FC236}">
                  <a16:creationId xmlns="" xmlns:a16="http://schemas.microsoft.com/office/drawing/2014/main" id="{816B0A86-B19A-CF17-E48B-55C83EFE08A6}"/>
                </a:ext>
              </a:extLst>
            </p:cNvPr>
            <p:cNvSpPr/>
            <p:nvPr/>
          </p:nvSpPr>
          <p:spPr>
            <a:xfrm>
              <a:off x="7537897" y="2383073"/>
              <a:ext cx="382021" cy="382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1" name="Rectangle à coins arrondis 30">
              <a:extLst>
                <a:ext uri="{FF2B5EF4-FFF2-40B4-BE49-F238E27FC236}">
                  <a16:creationId xmlns="" xmlns:a16="http://schemas.microsoft.com/office/drawing/2014/main" id="{9AB1289E-E556-F627-C1A4-3C947045C17B}"/>
                </a:ext>
              </a:extLst>
            </p:cNvPr>
            <p:cNvSpPr/>
            <p:nvPr/>
          </p:nvSpPr>
          <p:spPr>
            <a:xfrm>
              <a:off x="7481401" y="2840422"/>
              <a:ext cx="495013" cy="5595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62" name="Groupe 61">
              <a:extLst>
                <a:ext uri="{FF2B5EF4-FFF2-40B4-BE49-F238E27FC236}">
                  <a16:creationId xmlns="" xmlns:a16="http://schemas.microsoft.com/office/drawing/2014/main" id="{51768D09-9A5A-BC8B-DFB2-DFB157A6B2B3}"/>
                </a:ext>
              </a:extLst>
            </p:cNvPr>
            <p:cNvGrpSpPr/>
            <p:nvPr/>
          </p:nvGrpSpPr>
          <p:grpSpPr>
            <a:xfrm>
              <a:off x="7072618" y="1635646"/>
              <a:ext cx="688713" cy="663157"/>
              <a:chOff x="1400470" y="284593"/>
              <a:chExt cx="872592" cy="840212"/>
            </a:xfrm>
            <a:grpFill/>
          </p:grpSpPr>
          <p:sp>
            <p:nvSpPr>
              <p:cNvPr id="66" name="Ellipse 65">
                <a:extLst>
                  <a:ext uri="{FF2B5EF4-FFF2-40B4-BE49-F238E27FC236}">
                    <a16:creationId xmlns="" xmlns:a16="http://schemas.microsoft.com/office/drawing/2014/main" id="{0B73BEDB-1AB0-3B92-6537-B7BB7F7F253E}"/>
                  </a:ext>
                </a:extLst>
              </p:cNvPr>
              <p:cNvSpPr/>
              <p:nvPr/>
            </p:nvSpPr>
            <p:spPr>
              <a:xfrm>
                <a:off x="1400470" y="284593"/>
                <a:ext cx="797604" cy="681714"/>
              </a:xfrm>
              <a:prstGeom prst="ellipse">
                <a:avLst/>
              </a:prstGeom>
              <a:noFill/>
              <a:ln w="19050">
                <a:solidFill>
                  <a:srgbClr val="254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cxnSp>
            <p:nvCxnSpPr>
              <p:cNvPr id="67" name="Connecteur droit 66">
                <a:extLst>
                  <a:ext uri="{FF2B5EF4-FFF2-40B4-BE49-F238E27FC236}">
                    <a16:creationId xmlns="" xmlns:a16="http://schemas.microsoft.com/office/drawing/2014/main" id="{C1149891-2E0E-0BB5-65E9-1DA71846FE2E}"/>
                  </a:ext>
                </a:extLst>
              </p:cNvPr>
              <p:cNvCxnSpPr/>
              <p:nvPr/>
            </p:nvCxnSpPr>
            <p:spPr>
              <a:xfrm>
                <a:off x="2048097" y="872573"/>
                <a:ext cx="224965" cy="252232"/>
              </a:xfrm>
              <a:prstGeom prst="line">
                <a:avLst/>
              </a:prstGeom>
              <a:grpFill/>
              <a:ln w="19050">
                <a:solidFill>
                  <a:srgbClr val="25408F"/>
                </a:solidFill>
              </a:ln>
            </p:spPr>
            <p:style>
              <a:lnRef idx="1">
                <a:schemeClr val="accent1"/>
              </a:lnRef>
              <a:fillRef idx="0">
                <a:schemeClr val="accent1"/>
              </a:fillRef>
              <a:effectRef idx="0">
                <a:schemeClr val="accent1"/>
              </a:effectRef>
              <a:fontRef idx="minor">
                <a:schemeClr val="tx1"/>
              </a:fontRef>
            </p:style>
          </p:cxnSp>
        </p:grpSp>
        <p:grpSp>
          <p:nvGrpSpPr>
            <p:cNvPr id="63" name="Groupe 62">
              <a:extLst>
                <a:ext uri="{FF2B5EF4-FFF2-40B4-BE49-F238E27FC236}">
                  <a16:creationId xmlns="" xmlns:a16="http://schemas.microsoft.com/office/drawing/2014/main" id="{2ECFB49A-201F-5085-C96D-394D0471EB17}"/>
                </a:ext>
              </a:extLst>
            </p:cNvPr>
            <p:cNvGrpSpPr/>
            <p:nvPr/>
          </p:nvGrpSpPr>
          <p:grpSpPr>
            <a:xfrm flipH="1">
              <a:off x="6741435" y="1817705"/>
              <a:ext cx="688713" cy="490040"/>
              <a:chOff x="1400470" y="284593"/>
              <a:chExt cx="872592" cy="840212"/>
            </a:xfrm>
            <a:grpFill/>
          </p:grpSpPr>
          <p:sp>
            <p:nvSpPr>
              <p:cNvPr id="64" name="Ellipse 63">
                <a:extLst>
                  <a:ext uri="{FF2B5EF4-FFF2-40B4-BE49-F238E27FC236}">
                    <a16:creationId xmlns="" xmlns:a16="http://schemas.microsoft.com/office/drawing/2014/main" id="{0854444C-B9D2-4990-EC2B-8658AE45F7C9}"/>
                  </a:ext>
                </a:extLst>
              </p:cNvPr>
              <p:cNvSpPr/>
              <p:nvPr/>
            </p:nvSpPr>
            <p:spPr>
              <a:xfrm>
                <a:off x="1400470" y="284593"/>
                <a:ext cx="797604" cy="681714"/>
              </a:xfrm>
              <a:prstGeom prst="ellipse">
                <a:avLst/>
              </a:prstGeom>
              <a:noFill/>
              <a:ln w="19050">
                <a:solidFill>
                  <a:srgbClr val="254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cxnSp>
            <p:nvCxnSpPr>
              <p:cNvPr id="65" name="Connecteur droit 64">
                <a:extLst>
                  <a:ext uri="{FF2B5EF4-FFF2-40B4-BE49-F238E27FC236}">
                    <a16:creationId xmlns="" xmlns:a16="http://schemas.microsoft.com/office/drawing/2014/main" id="{D96DBA20-B1DF-1E03-B3E2-03C14B42FEEB}"/>
                  </a:ext>
                </a:extLst>
              </p:cNvPr>
              <p:cNvCxnSpPr/>
              <p:nvPr/>
            </p:nvCxnSpPr>
            <p:spPr>
              <a:xfrm>
                <a:off x="2048097" y="872573"/>
                <a:ext cx="224965" cy="252232"/>
              </a:xfrm>
              <a:prstGeom prst="line">
                <a:avLst/>
              </a:prstGeom>
              <a:grpFill/>
              <a:ln w="19050">
                <a:solidFill>
                  <a:srgbClr val="25408F"/>
                </a:solidFill>
              </a:ln>
            </p:spPr>
            <p:style>
              <a:lnRef idx="1">
                <a:schemeClr val="accent1"/>
              </a:lnRef>
              <a:fillRef idx="0">
                <a:schemeClr val="accent1"/>
              </a:fillRef>
              <a:effectRef idx="0">
                <a:schemeClr val="accent1"/>
              </a:effectRef>
              <a:fontRef idx="minor">
                <a:schemeClr val="tx1"/>
              </a:fontRef>
            </p:style>
          </p:cxnSp>
        </p:grpSp>
      </p:grpSp>
      <p:pic>
        <p:nvPicPr>
          <p:cNvPr id="68" name="Graphique 22" descr="Engrenages">
            <a:extLst>
              <a:ext uri="{FF2B5EF4-FFF2-40B4-BE49-F238E27FC236}">
                <a16:creationId xmlns="" xmlns:a16="http://schemas.microsoft.com/office/drawing/2014/main" id="{91BDBE81-499F-0127-53D6-3BBD9380145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730575" y="2727225"/>
            <a:ext cx="510346" cy="510346"/>
          </a:xfrm>
          <a:prstGeom prst="rect">
            <a:avLst/>
          </a:prstGeom>
        </p:spPr>
      </p:pic>
      <p:sp>
        <p:nvSpPr>
          <p:cNvPr id="69" name="ZoneTexte 68">
            <a:extLst>
              <a:ext uri="{FF2B5EF4-FFF2-40B4-BE49-F238E27FC236}">
                <a16:creationId xmlns="" xmlns:a16="http://schemas.microsoft.com/office/drawing/2014/main" id="{24D40C82-8821-FC5E-BC5E-BB46285FEEEA}"/>
              </a:ext>
            </a:extLst>
          </p:cNvPr>
          <p:cNvSpPr txBox="1"/>
          <p:nvPr/>
        </p:nvSpPr>
        <p:spPr>
          <a:xfrm>
            <a:off x="1143487" y="3225613"/>
            <a:ext cx="3428513" cy="861774"/>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fr-FR" sz="1000" dirty="0"/>
              <a:t>Idéalement certaines positions équipées de prise de courant USB, car il s’agit de pouvoir travailler dans cet espace de convivialité, afin d’optimiser son usage</a:t>
            </a:r>
          </a:p>
          <a:p>
            <a:pPr marL="171450" indent="-171450">
              <a:buFont typeface="Arial" panose="020B0604020202020204" pitchFamily="34" charset="0"/>
              <a:buChar char="•"/>
            </a:pPr>
            <a:endParaRPr lang="fr-FR" sz="1000" dirty="0"/>
          </a:p>
        </p:txBody>
      </p:sp>
      <p:sp>
        <p:nvSpPr>
          <p:cNvPr id="70" name="ZoneTexte 69">
            <a:extLst>
              <a:ext uri="{FF2B5EF4-FFF2-40B4-BE49-F238E27FC236}">
                <a16:creationId xmlns="" xmlns:a16="http://schemas.microsoft.com/office/drawing/2014/main" id="{8AC56172-CB1C-B354-2B6A-5FF360CFFFF5}"/>
              </a:ext>
            </a:extLst>
          </p:cNvPr>
          <p:cNvSpPr txBox="1"/>
          <p:nvPr/>
        </p:nvSpPr>
        <p:spPr>
          <a:xfrm>
            <a:off x="1187624" y="1059582"/>
            <a:ext cx="3323830" cy="477054"/>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fr-FR" sz="1000" dirty="0"/>
              <a:t>Faire une pause</a:t>
            </a:r>
          </a:p>
          <a:p>
            <a:pPr marL="171450" indent="-171450">
              <a:spcBef>
                <a:spcPts val="600"/>
              </a:spcBef>
              <a:buFont typeface="Arial" panose="020B0604020202020204" pitchFamily="34" charset="0"/>
              <a:buChar char="•"/>
            </a:pPr>
            <a:r>
              <a:rPr lang="fr-FR" sz="1000" dirty="0"/>
              <a:t>Prendre un café</a:t>
            </a:r>
          </a:p>
        </p:txBody>
      </p:sp>
      <p:sp>
        <p:nvSpPr>
          <p:cNvPr id="71" name="ZoneTexte 70">
            <a:extLst>
              <a:ext uri="{FF2B5EF4-FFF2-40B4-BE49-F238E27FC236}">
                <a16:creationId xmlns="" xmlns:a16="http://schemas.microsoft.com/office/drawing/2014/main" id="{22579AA3-2499-D6FE-37ED-CC0AAACD4EF7}"/>
              </a:ext>
            </a:extLst>
          </p:cNvPr>
          <p:cNvSpPr txBox="1"/>
          <p:nvPr/>
        </p:nvSpPr>
        <p:spPr>
          <a:xfrm>
            <a:off x="1161591" y="2067694"/>
            <a:ext cx="2769485" cy="707886"/>
          </a:xfrm>
          <a:prstGeom prst="rect">
            <a:avLst/>
          </a:prstGeom>
          <a:noFill/>
        </p:spPr>
        <p:txBody>
          <a:bodyPr wrap="square" rtlCol="0">
            <a:spAutoFit/>
          </a:bodyPr>
          <a:lstStyle/>
          <a:p>
            <a:pPr marL="171450" indent="-171450">
              <a:buFont typeface="Arial" panose="020B0604020202020204" pitchFamily="34" charset="0"/>
              <a:buChar char="•"/>
            </a:pPr>
            <a:r>
              <a:rPr lang="fr-FR" sz="1000" dirty="0"/>
              <a:t>Tables « bistro » ou « mange debout » ou bar</a:t>
            </a:r>
          </a:p>
          <a:p>
            <a:pPr marL="171450" indent="-171450">
              <a:buFont typeface="Arial" panose="020B0604020202020204" pitchFamily="34" charset="0"/>
              <a:buChar char="•"/>
            </a:pPr>
            <a:r>
              <a:rPr lang="fr-FR" sz="1000" dirty="0"/>
              <a:t>Fauteuils, canapés</a:t>
            </a:r>
          </a:p>
          <a:p>
            <a:pPr marL="171450" indent="-171450">
              <a:buFont typeface="Arial" panose="020B0604020202020204" pitchFamily="34" charset="0"/>
              <a:buChar char="•"/>
            </a:pPr>
            <a:endParaRPr lang="fr-FR" sz="1000" dirty="0"/>
          </a:p>
        </p:txBody>
      </p:sp>
      <p:sp>
        <p:nvSpPr>
          <p:cNvPr id="72" name="Rectangle 71">
            <a:extLst>
              <a:ext uri="{FF2B5EF4-FFF2-40B4-BE49-F238E27FC236}">
                <a16:creationId xmlns="" xmlns:a16="http://schemas.microsoft.com/office/drawing/2014/main" id="{5FB6A334-A51E-A675-E29C-FAB3040B6382}"/>
              </a:ext>
            </a:extLst>
          </p:cNvPr>
          <p:cNvSpPr/>
          <p:nvPr/>
        </p:nvSpPr>
        <p:spPr>
          <a:xfrm>
            <a:off x="4949808" y="920331"/>
            <a:ext cx="5934976" cy="496290"/>
          </a:xfrm>
          <a:prstGeom prst="rect">
            <a:avLst/>
          </a:prstGeom>
        </p:spPr>
        <p:txBody>
          <a:bodyPr wrap="square">
            <a:spAutoFit/>
          </a:bodyPr>
          <a:lstStyle/>
          <a:p>
            <a:pPr marL="0" marR="0" lvl="0" indent="0" defTabSz="914400" eaLnBrk="0" fontAlgn="base" latinLnBrk="0" hangingPunct="0">
              <a:lnSpc>
                <a:spcPct val="100000"/>
              </a:lnSpc>
              <a:spcBef>
                <a:spcPct val="50000"/>
              </a:spcBef>
              <a:spcAft>
                <a:spcPct val="0"/>
              </a:spcAft>
              <a:buClr>
                <a:srgbClr val="244D85"/>
              </a:buClr>
              <a:buSzTx/>
              <a:buFontTx/>
              <a:buNone/>
              <a:tabLst/>
              <a:defRPr/>
            </a:pPr>
            <a:r>
              <a:rPr kumimoji="0" lang="fr-FR" sz="1050" b="1" i="0" u="none" strike="noStrike" kern="0" cap="none" spc="0" normalizeH="0" baseline="0" noProof="0" dirty="0">
                <a:ln>
                  <a:noFill/>
                </a:ln>
                <a:solidFill>
                  <a:srgbClr val="25408F"/>
                </a:solidFill>
                <a:effectLst/>
                <a:uLnTx/>
                <a:uFillTx/>
                <a:latin typeface="Myriad Pro" pitchFamily="34" charset="0"/>
                <a:ea typeface="ＭＳ Ｐゴシック" pitchFamily="34" charset="-128"/>
              </a:rPr>
              <a:t>ESPACE DE </a:t>
            </a:r>
            <a:r>
              <a:rPr kumimoji="0" lang="fr-FR" sz="1050" b="1" i="0" u="none" strike="noStrike" kern="0" cap="none" spc="0" normalizeH="0" baseline="0" noProof="0" dirty="0" err="1">
                <a:ln>
                  <a:noFill/>
                </a:ln>
                <a:solidFill>
                  <a:srgbClr val="25408F"/>
                </a:solidFill>
                <a:effectLst/>
                <a:uLnTx/>
                <a:uFillTx/>
                <a:latin typeface="Myriad Pro" pitchFamily="34" charset="0"/>
                <a:ea typeface="ＭＳ Ｐゴシック" pitchFamily="34" charset="-128"/>
              </a:rPr>
              <a:t>CONVIVIALIT</a:t>
            </a:r>
            <a:r>
              <a:rPr kumimoji="0" lang="fr-FR" sz="1050" b="1" i="0" u="none" strike="noStrike" kern="0" cap="all" spc="0" normalizeH="0" noProof="0" dirty="0" err="1">
                <a:ln>
                  <a:noFill/>
                </a:ln>
                <a:solidFill>
                  <a:srgbClr val="25408F"/>
                </a:solidFill>
                <a:effectLst/>
                <a:uLnTx/>
                <a:uFillTx/>
                <a:latin typeface="Myriad Pro" pitchFamily="34" charset="0"/>
                <a:ea typeface="ＭＳ Ｐゴシック" pitchFamily="34" charset="-128"/>
              </a:rPr>
              <a:t>é</a:t>
            </a:r>
            <a:r>
              <a:rPr kumimoji="0" lang="fr-FR" sz="1050" b="1" i="0" u="none" strike="noStrike" kern="0" cap="all" spc="0" normalizeH="0" noProof="0" dirty="0">
                <a:ln>
                  <a:noFill/>
                </a:ln>
                <a:solidFill>
                  <a:srgbClr val="25408F"/>
                </a:solidFill>
                <a:effectLst/>
                <a:uLnTx/>
                <a:uFillTx/>
                <a:latin typeface="Myriad Pro" pitchFamily="34" charset="0"/>
                <a:ea typeface="ＭＳ Ｐゴシック" pitchFamily="34" charset="-128"/>
              </a:rPr>
              <a:t>-</a:t>
            </a:r>
            <a:r>
              <a:rPr kumimoji="0" lang="fr-FR" sz="1050" b="1" i="0" u="none" strike="noStrike" kern="0" cap="none" spc="0" normalizeH="0" baseline="0" noProof="0" dirty="0">
                <a:ln>
                  <a:noFill/>
                </a:ln>
                <a:solidFill>
                  <a:srgbClr val="25408F"/>
                </a:solidFill>
                <a:effectLst/>
                <a:uLnTx/>
                <a:uFillTx/>
                <a:latin typeface="Myriad Pro" pitchFamily="34" charset="0"/>
                <a:ea typeface="ＭＳ Ｐゴシック" pitchFamily="34" charset="-128"/>
              </a:rPr>
              <a:t> </a:t>
            </a:r>
          </a:p>
          <a:p>
            <a:pPr marL="0" marR="0" lvl="0" indent="0" defTabSz="914400" eaLnBrk="0" fontAlgn="base" latinLnBrk="0" hangingPunct="0">
              <a:lnSpc>
                <a:spcPct val="100000"/>
              </a:lnSpc>
              <a:spcBef>
                <a:spcPct val="50000"/>
              </a:spcBef>
              <a:spcAft>
                <a:spcPct val="0"/>
              </a:spcAft>
              <a:buClr>
                <a:srgbClr val="244D85"/>
              </a:buClr>
              <a:buSzTx/>
              <a:buFontTx/>
              <a:buNone/>
              <a:tabLst/>
              <a:defRPr/>
            </a:pPr>
            <a:r>
              <a:rPr kumimoji="0" lang="fr-FR" sz="1050" b="1" i="0" u="none" strike="noStrike" kern="0" cap="none" spc="0" normalizeH="0" baseline="0" noProof="0" dirty="0">
                <a:ln>
                  <a:noFill/>
                </a:ln>
                <a:solidFill>
                  <a:srgbClr val="25408F"/>
                </a:solidFill>
                <a:effectLst/>
                <a:uLnTx/>
                <a:uFillTx/>
                <a:latin typeface="Myriad Pro" pitchFamily="34" charset="0"/>
                <a:ea typeface="ＭＳ Ｐゴシック" pitchFamily="34" charset="-128"/>
              </a:rPr>
              <a:t>TYPES DE </a:t>
            </a:r>
            <a:r>
              <a:rPr lang="fr-FR" sz="1050" b="1" kern="0" dirty="0">
                <a:solidFill>
                  <a:srgbClr val="25408F"/>
                </a:solidFill>
                <a:latin typeface="Myriad Pro" pitchFamily="34" charset="0"/>
                <a:ea typeface="ＭＳ Ｐゴシック" pitchFamily="34" charset="-128"/>
              </a:rPr>
              <a:t>POSITIONS </a:t>
            </a:r>
            <a:r>
              <a:rPr kumimoji="0" lang="fr-FR" sz="1050" b="1" i="0" u="none" strike="noStrike" kern="0" cap="none" spc="0" normalizeH="0" baseline="0" noProof="0" dirty="0" err="1" smtClean="0">
                <a:ln>
                  <a:noFill/>
                </a:ln>
                <a:solidFill>
                  <a:srgbClr val="25408F"/>
                </a:solidFill>
                <a:effectLst/>
                <a:uLnTx/>
                <a:uFillTx/>
                <a:latin typeface="Myriad Pro" pitchFamily="34" charset="0"/>
                <a:ea typeface="ＭＳ Ｐゴシック" pitchFamily="34" charset="-128"/>
              </a:rPr>
              <a:t>POSSIBLESz</a:t>
            </a:r>
            <a:endParaRPr kumimoji="0" lang="fr-FR" sz="1050" b="1" i="0" u="none" strike="noStrike" kern="0" cap="none" spc="0" normalizeH="0" baseline="0" noProof="0" dirty="0">
              <a:ln>
                <a:noFill/>
              </a:ln>
              <a:solidFill>
                <a:srgbClr val="25408F"/>
              </a:solidFill>
              <a:effectLst/>
              <a:uLnTx/>
              <a:uFillTx/>
              <a:latin typeface="Myriad Pro" pitchFamily="34" charset="0"/>
              <a:ea typeface="ＭＳ Ｐゴシック" pitchFamily="34" charset="-128"/>
            </a:endParaRPr>
          </a:p>
        </p:txBody>
      </p:sp>
      <p:pic>
        <p:nvPicPr>
          <p:cNvPr id="73" name="Image 72">
            <a:extLst>
              <a:ext uri="{FF2B5EF4-FFF2-40B4-BE49-F238E27FC236}">
                <a16:creationId xmlns="" xmlns:a16="http://schemas.microsoft.com/office/drawing/2014/main" id="{C4662347-B0F9-099A-155C-ED307ABC7B40}"/>
              </a:ext>
            </a:extLst>
          </p:cNvPr>
          <p:cNvPicPr>
            <a:picLocks noChangeAspect="1"/>
          </p:cNvPicPr>
          <p:nvPr/>
        </p:nvPicPr>
        <p:blipFill>
          <a:blip r:embed="rId6"/>
          <a:stretch>
            <a:fillRect/>
          </a:stretch>
        </p:blipFill>
        <p:spPr>
          <a:xfrm>
            <a:off x="4612807" y="1675774"/>
            <a:ext cx="1965424" cy="2102902"/>
          </a:xfrm>
          <a:prstGeom prst="rect">
            <a:avLst/>
          </a:prstGeom>
        </p:spPr>
      </p:pic>
      <p:pic>
        <p:nvPicPr>
          <p:cNvPr id="74" name="Image 73">
            <a:extLst>
              <a:ext uri="{FF2B5EF4-FFF2-40B4-BE49-F238E27FC236}">
                <a16:creationId xmlns="" xmlns:a16="http://schemas.microsoft.com/office/drawing/2014/main" id="{A9BAC379-9D6E-139F-41CD-7D09114668C2}"/>
              </a:ext>
            </a:extLst>
          </p:cNvPr>
          <p:cNvPicPr>
            <a:picLocks noChangeAspect="1"/>
          </p:cNvPicPr>
          <p:nvPr/>
        </p:nvPicPr>
        <p:blipFill>
          <a:blip r:embed="rId7"/>
          <a:stretch>
            <a:fillRect/>
          </a:stretch>
        </p:blipFill>
        <p:spPr>
          <a:xfrm>
            <a:off x="6679583" y="1348323"/>
            <a:ext cx="1975804" cy="1594054"/>
          </a:xfrm>
          <a:prstGeom prst="rect">
            <a:avLst/>
          </a:prstGeom>
        </p:spPr>
      </p:pic>
      <p:pic>
        <p:nvPicPr>
          <p:cNvPr id="102" name="Image 101">
            <a:extLst>
              <a:ext uri="{FF2B5EF4-FFF2-40B4-BE49-F238E27FC236}">
                <a16:creationId xmlns="" xmlns:a16="http://schemas.microsoft.com/office/drawing/2014/main" id="{530BA78B-CD44-F172-5E88-91B48993E108}"/>
              </a:ext>
            </a:extLst>
          </p:cNvPr>
          <p:cNvPicPr>
            <a:picLocks noChangeAspect="1"/>
          </p:cNvPicPr>
          <p:nvPr/>
        </p:nvPicPr>
        <p:blipFill rotWithShape="1">
          <a:blip r:embed="rId8"/>
          <a:srcRect l="11322" t="16659" r="38093" b="4951"/>
          <a:stretch/>
        </p:blipFill>
        <p:spPr>
          <a:xfrm>
            <a:off x="6371440" y="2882547"/>
            <a:ext cx="1777044" cy="1766666"/>
          </a:xfrm>
          <a:prstGeom prst="rect">
            <a:avLst/>
          </a:prstGeom>
        </p:spPr>
      </p:pic>
    </p:spTree>
    <p:extLst>
      <p:ext uri="{BB962C8B-B14F-4D97-AF65-F5344CB8AC3E}">
        <p14:creationId xmlns:p14="http://schemas.microsoft.com/office/powerpoint/2010/main" val="733757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a:t>Direction Générale des Finances Publiques / Direction de l'Immobilier de l'Etat</a:t>
            </a:r>
            <a:endParaRPr lang="fr-FR" dirty="0"/>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18</a:t>
            </a:fld>
            <a:endParaRPr lang="fr-FR" dirty="0"/>
          </a:p>
        </p:txBody>
      </p:sp>
      <p:sp>
        <p:nvSpPr>
          <p:cNvPr id="10" name="Espace réservé du texte 7"/>
          <p:cNvSpPr>
            <a:spLocks noGrp="1"/>
          </p:cNvSpPr>
          <p:nvPr>
            <p:ph type="body" sz="quarter" idx="13"/>
          </p:nvPr>
        </p:nvSpPr>
        <p:spPr>
          <a:xfrm>
            <a:off x="1115616" y="74123"/>
            <a:ext cx="7668384" cy="719999"/>
          </a:xfrm>
        </p:spPr>
        <p:txBody>
          <a:bodyPr/>
          <a:lstStyle/>
          <a:p>
            <a:pPr marL="0" indent="0">
              <a:buNone/>
            </a:pPr>
            <a:r>
              <a:rPr lang="fr-FR" dirty="0"/>
              <a:t>d</a:t>
            </a:r>
            <a:r>
              <a:rPr lang="fr-FR" dirty="0" smtClean="0"/>
              <a:t>. Bonnes pratiques pour l’agent </a:t>
            </a:r>
            <a:r>
              <a:rPr lang="fr-FR" dirty="0"/>
              <a:t>de l’État</a:t>
            </a:r>
          </a:p>
          <a:p>
            <a:pPr marL="0" lvl="1" indent="0">
              <a:buNone/>
            </a:pPr>
            <a:endParaRPr lang="fr-FR" dirty="0"/>
          </a:p>
        </p:txBody>
      </p:sp>
      <p:sp>
        <p:nvSpPr>
          <p:cNvPr id="28" name="Espace réservé du contenu 3">
            <a:extLst>
              <a:ext uri="{FF2B5EF4-FFF2-40B4-BE49-F238E27FC236}">
                <a16:creationId xmlns="" xmlns:a16="http://schemas.microsoft.com/office/drawing/2014/main" id="{0568DB52-09DC-7D51-C567-037A2A0FEB08}"/>
              </a:ext>
            </a:extLst>
          </p:cNvPr>
          <p:cNvSpPr txBox="1">
            <a:spLocks/>
          </p:cNvSpPr>
          <p:nvPr/>
        </p:nvSpPr>
        <p:spPr>
          <a:xfrm>
            <a:off x="339100" y="981900"/>
            <a:ext cx="8553380" cy="4161600"/>
          </a:xfrm>
          <a:prstGeom prst="rect">
            <a:avLst/>
          </a:prstGeom>
        </p:spPr>
        <p:txBody>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arianne" panose="02000000000000000000" pitchFamily="50" charset="0"/>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arianne" panose="02000000000000000000" pitchFamily="50" charset="0"/>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arianne" panose="02000000000000000000" pitchFamily="50" charset="0"/>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arianne" panose="02000000000000000000" pitchFamily="50" charset="0"/>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arianne" panose="02000000000000000000"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400" smtClean="0"/>
              <a:t>Je conviens avec mon manager des conditions dans lesquelles je peux venir travailler dans le TL</a:t>
            </a:r>
          </a:p>
          <a:p>
            <a:r>
              <a:rPr lang="fr-FR" sz="1400" smtClean="0"/>
              <a:t>Je réserve une place pour le jour ou je prévois de venir et si finalement je ne viens pas, je pense à annuler</a:t>
            </a:r>
          </a:p>
          <a:p>
            <a:r>
              <a:rPr lang="fr-FR" sz="1400" smtClean="0"/>
              <a:t>Dans l’espace ouvert, je pense aux collègues qui travaillent à coté de moi: je ne parle pas fort, je ne téléphone pas longtemps, </a:t>
            </a:r>
          </a:p>
          <a:p>
            <a:r>
              <a:rPr lang="fr-FR" sz="1400" smtClean="0"/>
              <a:t>Si nous sommes  peu nombreux, nous pouvons échanger sur le comportement à adopter</a:t>
            </a:r>
          </a:p>
          <a:p>
            <a:r>
              <a:rPr lang="fr-FR" sz="1400" smtClean="0"/>
              <a:t>Si quelqu’un parle trop fort ou trop longuement, je n’hésite pas à lui indiquer la gêne que je ressens</a:t>
            </a:r>
          </a:p>
          <a:p>
            <a:r>
              <a:rPr lang="fr-FR" sz="1400" smtClean="0"/>
              <a:t>Pour téléphoner longuement, participer activement à une visio, échanger avec un collègue: je me déplace dans une bulle fermée</a:t>
            </a:r>
          </a:p>
          <a:p>
            <a:r>
              <a:rPr lang="fr-FR" sz="1400" smtClean="0"/>
              <a:t>J’adapte mes activités confidentielles avec les outils à ma disposition: écran de confidentialité, pas de document papier confidentiel, pour discuter d’un sujet confidentiel, je vais dans une bulle</a:t>
            </a:r>
          </a:p>
          <a:p>
            <a:endParaRPr lang="fr-FR" sz="1400" smtClean="0"/>
          </a:p>
          <a:p>
            <a:endParaRPr lang="fr-FR" sz="1400" dirty="0"/>
          </a:p>
        </p:txBody>
      </p:sp>
    </p:spTree>
    <p:extLst>
      <p:ext uri="{BB962C8B-B14F-4D97-AF65-F5344CB8AC3E}">
        <p14:creationId xmlns:p14="http://schemas.microsoft.com/office/powerpoint/2010/main" val="1179166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442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 xmlns:a16="http://schemas.microsoft.com/office/drawing/2014/main" id="{290CE382-1AE9-481E-BC74-4B6EE21D3BF6}"/>
              </a:ext>
            </a:extLst>
          </p:cNvPr>
          <p:cNvSpPr>
            <a:spLocks noGrp="1"/>
          </p:cNvSpPr>
          <p:nvPr>
            <p:ph type="title"/>
          </p:nvPr>
        </p:nvSpPr>
        <p:spPr/>
        <p:txBody>
          <a:bodyPr/>
          <a:lstStyle/>
          <a:p>
            <a:endParaRPr lang="fr-FR"/>
          </a:p>
        </p:txBody>
      </p:sp>
      <p:sp>
        <p:nvSpPr>
          <p:cNvPr id="7" name="Espace réservé de la date 6"/>
          <p:cNvSpPr>
            <a:spLocks noGrp="1"/>
          </p:cNvSpPr>
          <p:nvPr>
            <p:ph type="dt" sz="half" idx="10"/>
          </p:nvPr>
        </p:nvSpPr>
        <p:spPr/>
        <p:txBody>
          <a:bodyPr/>
          <a:lstStyle/>
          <a:p>
            <a:pPr algn="r"/>
            <a:fld id="{9915FE9D-7445-4C3B-94D1-D46AE0B031D6}" type="datetime1">
              <a:rPr lang="fr-FR" cap="all" smtClean="0"/>
              <a:t>11/03/2024</a:t>
            </a:fld>
            <a:endParaRPr lang="fr-FR" cap="all" dirty="0"/>
          </a:p>
        </p:txBody>
      </p:sp>
      <p:sp>
        <p:nvSpPr>
          <p:cNvPr id="8" name="Espace réservé du pied de page 7"/>
          <p:cNvSpPr>
            <a:spLocks noGrp="1"/>
          </p:cNvSpPr>
          <p:nvPr>
            <p:ph type="ftr" sz="quarter" idx="11"/>
          </p:nvPr>
        </p:nvSpPr>
        <p:spPr/>
        <p:txBody>
          <a:bodyPr/>
          <a:lstStyle/>
          <a:p>
            <a:r>
              <a:rPr lang="fr-FR" dirty="0"/>
              <a:t>Direction Générale des Finances Publiques / Direction de l'Immobilier de l'Etat</a:t>
            </a:r>
          </a:p>
        </p:txBody>
      </p:sp>
      <p:sp>
        <p:nvSpPr>
          <p:cNvPr id="9" name="Espace réservé du numéro de diapositive 8"/>
          <p:cNvSpPr>
            <a:spLocks noGrp="1"/>
          </p:cNvSpPr>
          <p:nvPr>
            <p:ph type="sldNum" sz="quarter" idx="12"/>
          </p:nvPr>
        </p:nvSpPr>
        <p:spPr/>
        <p:txBody>
          <a:bodyPr/>
          <a:lstStyle/>
          <a:p>
            <a:fld id="{733122C9-A0B9-462F-8757-0847AD287B63}" type="slidenum">
              <a:rPr lang="fr-FR" smtClean="0"/>
              <a:pPr/>
              <a:t>2</a:t>
            </a:fld>
            <a:endParaRPr lang="fr-FR" dirty="0"/>
          </a:p>
        </p:txBody>
      </p:sp>
      <p:sp>
        <p:nvSpPr>
          <p:cNvPr id="6" name="Espace réservé du texte 5"/>
          <p:cNvSpPr>
            <a:spLocks noGrp="1"/>
          </p:cNvSpPr>
          <p:nvPr>
            <p:ph type="body" sz="quarter" idx="13"/>
          </p:nvPr>
        </p:nvSpPr>
        <p:spPr/>
        <p:txBody>
          <a:bodyPr/>
          <a:lstStyle/>
          <a:p>
            <a:r>
              <a:rPr lang="fr-FR" dirty="0" smtClean="0">
                <a:latin typeface="Marianne" panose="02000000000000000000" pitchFamily="50" charset="0"/>
              </a:rPr>
              <a:t>Tiers-lieux de travail pour les agents de l’</a:t>
            </a:r>
            <a:r>
              <a:rPr lang="fr-FR" b="0" dirty="0"/>
              <a:t> </a:t>
            </a:r>
            <a:r>
              <a:rPr lang="fr-FR" dirty="0" smtClean="0"/>
              <a:t>É</a:t>
            </a:r>
            <a:r>
              <a:rPr lang="fr-FR" dirty="0" smtClean="0">
                <a:latin typeface="Marianne" panose="02000000000000000000" pitchFamily="50" charset="0"/>
              </a:rPr>
              <a:t>tat : Macro-charte</a:t>
            </a:r>
          </a:p>
          <a:p>
            <a:endParaRPr lang="fr-FR" dirty="0">
              <a:latin typeface="Marianne" panose="02000000000000000000" pitchFamily="50" charset="0"/>
            </a:endParaRPr>
          </a:p>
        </p:txBody>
      </p:sp>
    </p:spTree>
    <p:extLst>
      <p:ext uri="{BB962C8B-B14F-4D97-AF65-F5344CB8AC3E}">
        <p14:creationId xmlns:p14="http://schemas.microsoft.com/office/powerpoint/2010/main" val="4181515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Sommaire</a:t>
            </a:r>
          </a:p>
        </p:txBody>
      </p:sp>
      <p:sp>
        <p:nvSpPr>
          <p:cNvPr id="20" name="Espace réservé de la date 19"/>
          <p:cNvSpPr>
            <a:spLocks noGrp="1"/>
          </p:cNvSpPr>
          <p:nvPr>
            <p:ph type="dt" sz="half" idx="10"/>
          </p:nvPr>
        </p:nvSpPr>
        <p:spPr/>
        <p:txBody>
          <a:bodyPr/>
          <a:lstStyle/>
          <a:p>
            <a:pPr algn="r"/>
            <a:fld id="{B1094C6C-A34E-434A-9CD4-EF8B117A8821}" type="datetime1">
              <a:rPr lang="fr-FR" cap="all" smtClean="0"/>
              <a:t>11/03/2024</a:t>
            </a:fld>
            <a:endParaRPr lang="fr-FR" cap="all" dirty="0"/>
          </a:p>
        </p:txBody>
      </p:sp>
      <p:sp>
        <p:nvSpPr>
          <p:cNvPr id="21" name="Espace réservé du pied de page 20"/>
          <p:cNvSpPr>
            <a:spLocks noGrp="1"/>
          </p:cNvSpPr>
          <p:nvPr>
            <p:ph type="ftr" sz="quarter" idx="11"/>
          </p:nvPr>
        </p:nvSpPr>
        <p:spPr/>
        <p:txBody>
          <a:bodyPr/>
          <a:lstStyle/>
          <a:p>
            <a:r>
              <a:rPr lang="fr-FR"/>
              <a:t>Direction Générale des Finances Publiques / Direction de l'Immobilier de l'Etat</a:t>
            </a:r>
            <a:endParaRPr lang="fr-FR" dirty="0"/>
          </a:p>
        </p:txBody>
      </p:sp>
      <p:sp>
        <p:nvSpPr>
          <p:cNvPr id="22" name="Espace réservé du numéro de diapositive 21"/>
          <p:cNvSpPr>
            <a:spLocks noGrp="1"/>
          </p:cNvSpPr>
          <p:nvPr>
            <p:ph type="sldNum" sz="quarter" idx="12"/>
          </p:nvPr>
        </p:nvSpPr>
        <p:spPr/>
        <p:txBody>
          <a:bodyPr/>
          <a:lstStyle/>
          <a:p>
            <a:fld id="{733122C9-A0B9-462F-8757-0847AD287B63}" type="slidenum">
              <a:rPr lang="fr-FR" smtClean="0"/>
              <a:pPr/>
              <a:t>3</a:t>
            </a:fld>
            <a:endParaRPr lang="fr-FR" dirty="0"/>
          </a:p>
        </p:txBody>
      </p:sp>
      <p:sp>
        <p:nvSpPr>
          <p:cNvPr id="10" name="Espace réservé du texte 9"/>
          <p:cNvSpPr>
            <a:spLocks noGrp="1"/>
          </p:cNvSpPr>
          <p:nvPr>
            <p:ph type="body" sz="quarter" idx="13"/>
          </p:nvPr>
        </p:nvSpPr>
        <p:spPr/>
        <p:txBody>
          <a:bodyPr/>
          <a:lstStyle/>
          <a:p>
            <a:r>
              <a:rPr lang="fr-FR" dirty="0" smtClean="0"/>
              <a:t>Macro-charte</a:t>
            </a:r>
            <a:endParaRPr lang="fr-FR" dirty="0"/>
          </a:p>
          <a:p>
            <a:pPr lvl="1"/>
            <a:r>
              <a:rPr lang="fr-FR" dirty="0" smtClean="0"/>
              <a:t>Macro-charte</a:t>
            </a:r>
            <a:endParaRPr lang="fr-FR" dirty="0"/>
          </a:p>
          <a:p>
            <a:pPr lvl="1"/>
            <a:r>
              <a:rPr lang="fr-FR" dirty="0" smtClean="0"/>
              <a:t>Principes d’aménagement</a:t>
            </a:r>
            <a:endParaRPr lang="fr-FR" dirty="0"/>
          </a:p>
          <a:p>
            <a:pPr lvl="1"/>
            <a:r>
              <a:rPr lang="fr-FR" dirty="0" smtClean="0"/>
              <a:t>Typologies usages et espaces</a:t>
            </a:r>
          </a:p>
          <a:p>
            <a:pPr lvl="1"/>
            <a:r>
              <a:rPr lang="fr-FR" dirty="0" smtClean="0"/>
              <a:t>Bonnes pratiques</a:t>
            </a:r>
            <a:endParaRPr lang="fr-FR" dirty="0"/>
          </a:p>
        </p:txBody>
      </p:sp>
      <p:grpSp>
        <p:nvGrpSpPr>
          <p:cNvPr id="9" name="Groupe 8">
            <a:extLst>
              <a:ext uri="{FF2B5EF4-FFF2-40B4-BE49-F238E27FC236}">
                <a16:creationId xmlns="" xmlns:a16="http://schemas.microsoft.com/office/drawing/2014/main" id="{AEFADC7C-96DF-43A9-8B98-DA4EB565586F}"/>
              </a:ext>
            </a:extLst>
          </p:cNvPr>
          <p:cNvGrpSpPr/>
          <p:nvPr/>
        </p:nvGrpSpPr>
        <p:grpSpPr>
          <a:xfrm>
            <a:off x="344118" y="1395805"/>
            <a:ext cx="107546" cy="1188000"/>
            <a:chOff x="344118" y="1395805"/>
            <a:chExt cx="107546" cy="936104"/>
          </a:xfrm>
        </p:grpSpPr>
        <p:cxnSp>
          <p:nvCxnSpPr>
            <p:cNvPr id="4" name="Connecteur droit 3">
              <a:extLst>
                <a:ext uri="{FF2B5EF4-FFF2-40B4-BE49-F238E27FC236}">
                  <a16:creationId xmlns="" xmlns:a16="http://schemas.microsoft.com/office/drawing/2014/main" id="{7CF41D9A-C00F-4597-893A-EE4BFDC568EC}"/>
                </a:ext>
              </a:extLst>
            </p:cNvPr>
            <p:cNvCxnSpPr>
              <a:cxnSpLocks/>
            </p:cNvCxnSpPr>
            <p:nvPr/>
          </p:nvCxnSpPr>
          <p:spPr>
            <a:xfrm>
              <a:off x="397891" y="1395805"/>
              <a:ext cx="0" cy="936104"/>
            </a:xfrm>
            <a:prstGeom prst="line">
              <a:avLst/>
            </a:prstGeom>
            <a:ln>
              <a:solidFill>
                <a:schemeClr val="tx2"/>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 xmlns:a16="http://schemas.microsoft.com/office/drawing/2014/main" id="{95F0F1F0-A406-4EE8-9871-CEB59375C950}"/>
                </a:ext>
              </a:extLst>
            </p:cNvPr>
            <p:cNvCxnSpPr/>
            <p:nvPr/>
          </p:nvCxnSpPr>
          <p:spPr>
            <a:xfrm>
              <a:off x="344118" y="1395805"/>
              <a:ext cx="10754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7853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t>Macro-charte</a:t>
            </a:r>
            <a:endParaRPr lang="fr-FR" dirty="0"/>
          </a:p>
        </p:txBody>
      </p:sp>
      <p:sp>
        <p:nvSpPr>
          <p:cNvPr id="4" name="Espace réservé de la date 3"/>
          <p:cNvSpPr>
            <a:spLocks noGrp="1"/>
          </p:cNvSpPr>
          <p:nvPr>
            <p:ph type="dt" sz="half" idx="10"/>
          </p:nvPr>
        </p:nvSpPr>
        <p:spPr/>
        <p:txBody>
          <a:bodyPr/>
          <a:lstStyle/>
          <a:p>
            <a:pPr algn="r"/>
            <a:fld id="{91821488-9BA8-4DAD-9DEC-F13F7FF4E091}" type="datetime1">
              <a:rPr lang="fr-FR" cap="all" smtClean="0"/>
              <a:t>11/03/2024</a:t>
            </a:fld>
            <a:endParaRPr lang="fr-FR" cap="all" dirty="0"/>
          </a:p>
        </p:txBody>
      </p:sp>
      <p:sp>
        <p:nvSpPr>
          <p:cNvPr id="5" name="Espace réservé du pied de page 4"/>
          <p:cNvSpPr>
            <a:spLocks noGrp="1"/>
          </p:cNvSpPr>
          <p:nvPr>
            <p:ph type="ftr" sz="quarter" idx="11"/>
          </p:nvPr>
        </p:nvSpPr>
        <p:spPr/>
        <p:txBody>
          <a:bodyPr/>
          <a:lstStyle/>
          <a:p>
            <a:r>
              <a:rPr lang="fr-FR"/>
              <a:t>Direction Générale des Finances Publiques / Direction de l'Immobilier de l'Etat</a:t>
            </a:r>
            <a:endParaRPr lang="fr-FR" dirty="0"/>
          </a:p>
        </p:txBody>
      </p:sp>
      <p:sp>
        <p:nvSpPr>
          <p:cNvPr id="11" name="Espace réservé du numéro de diapositive 10"/>
          <p:cNvSpPr>
            <a:spLocks noGrp="1"/>
          </p:cNvSpPr>
          <p:nvPr>
            <p:ph type="sldNum" sz="quarter" idx="12"/>
          </p:nvPr>
        </p:nvSpPr>
        <p:spPr/>
        <p:txBody>
          <a:bodyPr/>
          <a:lstStyle/>
          <a:p>
            <a:fld id="{733122C9-A0B9-462F-8757-0847AD287B63}" type="slidenum">
              <a:rPr lang="fr-FR" smtClean="0"/>
              <a:pPr/>
              <a:t>4</a:t>
            </a:fld>
            <a:endParaRPr lang="fr-FR" dirty="0"/>
          </a:p>
        </p:txBody>
      </p:sp>
    </p:spTree>
    <p:extLst>
      <p:ext uri="{BB962C8B-B14F-4D97-AF65-F5344CB8AC3E}">
        <p14:creationId xmlns:p14="http://schemas.microsoft.com/office/powerpoint/2010/main" val="1109453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p:txBody>
          <a:bodyPr/>
          <a:lstStyle/>
          <a:p>
            <a:pPr marL="0" indent="0">
              <a:buNone/>
            </a:pPr>
            <a:r>
              <a:rPr lang="fr-FR" dirty="0" smtClean="0"/>
              <a:t>a. Objectifs : Périmètre de cette macro-charte</a:t>
            </a:r>
            <a:endParaRPr lang="fr-FR" dirty="0"/>
          </a:p>
          <a:p>
            <a:pPr marL="0" lvl="1" indent="0">
              <a:buNone/>
            </a:pPr>
            <a:r>
              <a:rPr lang="fr-FR" dirty="0" smtClean="0"/>
              <a:t>Uniquement le socle commun</a:t>
            </a:r>
            <a:endParaRPr lang="fr-FR" dirty="0"/>
          </a:p>
        </p:txBody>
      </p:sp>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a:t>Direction Générale des Finances Publiques / Direction de l'Immobilier de l'Etat</a:t>
            </a:r>
            <a:endParaRPr lang="fr-FR" dirty="0"/>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5</a:t>
            </a:fld>
            <a:endParaRPr lang="fr-FR" dirty="0"/>
          </a:p>
        </p:txBody>
      </p:sp>
      <p:graphicFrame>
        <p:nvGraphicFramePr>
          <p:cNvPr id="34" name="Tableau 3">
            <a:extLst>
              <a:ext uri="{FF2B5EF4-FFF2-40B4-BE49-F238E27FC236}">
                <a16:creationId xmlns:a16="http://schemas.microsoft.com/office/drawing/2014/main" xmlns="" id="{3B4E302A-9BAA-BF4D-F17C-7FE19DA747EB}"/>
              </a:ext>
            </a:extLst>
          </p:cNvPr>
          <p:cNvGraphicFramePr>
            <a:graphicFrameLocks noGrp="1"/>
          </p:cNvGraphicFramePr>
          <p:nvPr>
            <p:extLst>
              <p:ext uri="{D42A27DB-BD31-4B8C-83A1-F6EECF244321}">
                <p14:modId xmlns:p14="http://schemas.microsoft.com/office/powerpoint/2010/main" val="1310817939"/>
              </p:ext>
            </p:extLst>
          </p:nvPr>
        </p:nvGraphicFramePr>
        <p:xfrm>
          <a:off x="251521" y="754080"/>
          <a:ext cx="8640960" cy="3905902"/>
        </p:xfrm>
        <a:graphic>
          <a:graphicData uri="http://schemas.openxmlformats.org/drawingml/2006/table">
            <a:tbl>
              <a:tblPr firstRow="1" bandRow="1">
                <a:tableStyleId>{69012ECD-51FC-41F1-AA8D-1B2483CD663E}</a:tableStyleId>
              </a:tblPr>
              <a:tblGrid>
                <a:gridCol w="1288979">
                  <a:extLst>
                    <a:ext uri="{9D8B030D-6E8A-4147-A177-3AD203B41FA5}">
                      <a16:colId xmlns:a16="http://schemas.microsoft.com/office/drawing/2014/main" xmlns="" val="2958407220"/>
                    </a:ext>
                  </a:extLst>
                </a:gridCol>
                <a:gridCol w="7351981">
                  <a:extLst>
                    <a:ext uri="{9D8B030D-6E8A-4147-A177-3AD203B41FA5}">
                      <a16:colId xmlns:a16="http://schemas.microsoft.com/office/drawing/2014/main" xmlns="" val="955594096"/>
                    </a:ext>
                  </a:extLst>
                </a:gridCol>
              </a:tblGrid>
              <a:tr h="475259">
                <a:tc>
                  <a:txBody>
                    <a:bodyPr/>
                    <a:lstStyle/>
                    <a:p>
                      <a:endParaRPr lang="fr-FR" sz="2400" dirty="0"/>
                    </a:p>
                  </a:txBody>
                  <a:tcPr anchor="ctr">
                    <a:lnL w="6350" cap="flat" cmpd="sng" algn="ctr">
                      <a:noFill/>
                      <a:prstDash val="solid"/>
                      <a:miter lim="800000"/>
                    </a:lnL>
                    <a:lnR>
                      <a:noFill/>
                    </a:lnR>
                    <a:lnT w="6350" cap="flat" cmpd="sng" algn="ctr">
                      <a:noFill/>
                      <a:prstDash val="solid"/>
                      <a:miter lim="800000"/>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000" cap="all" baseline="0" dirty="0"/>
                        <a:t>Objectifs</a:t>
                      </a:r>
                      <a:endParaRPr lang="fr-FR" sz="2400" cap="all" baseline="0" dirty="0"/>
                    </a:p>
                  </a:txBody>
                  <a:tcPr anchor="ctr">
                    <a:lnL>
                      <a:noFill/>
                    </a:lnL>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xmlns="" val="3334899591"/>
                  </a:ext>
                </a:extLst>
              </a:tr>
              <a:tr h="899620">
                <a:tc rowSpan="2">
                  <a:txBody>
                    <a:bodyPr/>
                    <a:lstStyle/>
                    <a:p>
                      <a:pPr algn="ctr"/>
                      <a:r>
                        <a:rPr lang="fr-FR" sz="1600" dirty="0">
                          <a:solidFill>
                            <a:schemeClr val="accent2"/>
                          </a:solidFill>
                        </a:rPr>
                        <a:t>Socle commun </a:t>
                      </a:r>
                      <a:r>
                        <a:rPr lang="fr-FR" sz="1600" b="1" dirty="0">
                          <a:solidFill>
                            <a:schemeClr val="accent2"/>
                          </a:solidFill>
                        </a:rPr>
                        <a:t>« corpo-</a:t>
                      </a:r>
                      <a:r>
                        <a:rPr lang="fr-FR" sz="1600" b="1" dirty="0" err="1">
                          <a:solidFill>
                            <a:schemeClr val="accent2"/>
                          </a:solidFill>
                        </a:rPr>
                        <a:t>working</a:t>
                      </a:r>
                      <a:r>
                        <a:rPr lang="fr-FR" sz="1600" b="1" dirty="0">
                          <a:solidFill>
                            <a:schemeClr val="accent2"/>
                          </a:solidFill>
                        </a:rPr>
                        <a:t> »</a:t>
                      </a:r>
                    </a:p>
                  </a:txBody>
                  <a:tcPr vert="vert27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ctr">
                        <a:buFont typeface="Arial" panose="020B0604020202020204" pitchFamily="34" charset="0"/>
                        <a:buNone/>
                      </a:pPr>
                      <a:r>
                        <a:rPr lang="fr-FR" sz="1200" b="1" dirty="0">
                          <a:solidFill>
                            <a:schemeClr val="accent2"/>
                          </a:solidFill>
                        </a:rPr>
                        <a:t>Pour l’Administration </a:t>
                      </a:r>
                    </a:p>
                    <a:p>
                      <a:pPr marL="171450" indent="-171450">
                        <a:buFont typeface="Arial" panose="020B0604020202020204" pitchFamily="34" charset="0"/>
                        <a:buChar char="•"/>
                      </a:pPr>
                      <a:r>
                        <a:rPr lang="fr-FR" sz="1200" dirty="0"/>
                        <a:t>Accompagner la </a:t>
                      </a:r>
                      <a:r>
                        <a:rPr lang="fr-FR" sz="1200" dirty="0">
                          <a:solidFill>
                            <a:schemeClr val="accent1"/>
                          </a:solidFill>
                        </a:rPr>
                        <a:t>transformation des modes de travail </a:t>
                      </a:r>
                      <a:r>
                        <a:rPr lang="fr-FR" sz="1200" dirty="0"/>
                        <a:t>(avec continuité de service)</a:t>
                      </a:r>
                    </a:p>
                    <a:p>
                      <a:pPr marL="171450" indent="-171450">
                        <a:buFont typeface="Arial" panose="020B0604020202020204" pitchFamily="34" charset="0"/>
                        <a:buChar char="•"/>
                      </a:pPr>
                      <a:r>
                        <a:rPr lang="fr-FR" sz="1200" dirty="0"/>
                        <a:t>Contribuer à la </a:t>
                      </a:r>
                      <a:r>
                        <a:rPr lang="fr-FR" sz="1200" dirty="0">
                          <a:solidFill>
                            <a:schemeClr val="accent1"/>
                          </a:solidFill>
                        </a:rPr>
                        <a:t>réduction des gaz à effet de serre</a:t>
                      </a:r>
                    </a:p>
                    <a:p>
                      <a:pPr marL="171450" indent="-171450">
                        <a:buFont typeface="Arial" panose="020B0604020202020204" pitchFamily="34" charset="0"/>
                        <a:buChar char="•"/>
                      </a:pPr>
                      <a:r>
                        <a:rPr lang="fr-FR" sz="1200" kern="1200" dirty="0">
                          <a:solidFill>
                            <a:schemeClr val="tx1"/>
                          </a:solidFill>
                          <a:latin typeface="+mn-lt"/>
                          <a:ea typeface="+mn-ea"/>
                          <a:cs typeface="+mn-cs"/>
                        </a:rPr>
                        <a:t>Contribuer à </a:t>
                      </a:r>
                      <a:r>
                        <a:rPr lang="fr-FR" sz="1200" kern="1200" dirty="0">
                          <a:solidFill>
                            <a:schemeClr val="accent1"/>
                          </a:solidFill>
                          <a:latin typeface="+mn-lt"/>
                          <a:ea typeface="+mn-ea"/>
                          <a:cs typeface="+mn-cs"/>
                        </a:rPr>
                        <a:t>l’attraction et à la fidélisation</a:t>
                      </a:r>
                      <a:r>
                        <a:rPr lang="fr-FR" sz="1200" kern="1200" dirty="0">
                          <a:solidFill>
                            <a:schemeClr val="tx1"/>
                          </a:solidFill>
                          <a:latin typeface="+mn-lt"/>
                          <a:ea typeface="+mn-ea"/>
                          <a:cs typeface="+mn-cs"/>
                        </a:rPr>
                        <a:t> des agents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dash"/>
                      <a:round/>
                      <a:headEnd type="none" w="med" len="med"/>
                      <a:tailEnd type="none" w="med" len="med"/>
                    </a:lnR>
                    <a:lnB w="12700" cap="flat" cmpd="sng" algn="ctr">
                      <a:solidFill>
                        <a:schemeClr val="tx2"/>
                      </a:solidFill>
                      <a:prstDash val="dash"/>
                      <a:round/>
                      <a:headEnd type="none" w="med" len="med"/>
                      <a:tailEnd type="none" w="med" len="med"/>
                    </a:lnB>
                  </a:tcPr>
                </a:tc>
                <a:extLst>
                  <a:ext uri="{0D108BD9-81ED-4DB2-BD59-A6C34878D82A}">
                    <a16:rowId xmlns:a16="http://schemas.microsoft.com/office/drawing/2014/main" xmlns="" val="1975201097"/>
                  </a:ext>
                </a:extLst>
              </a:tr>
              <a:tr h="1105246">
                <a:tc vMerge="1">
                  <a:txBody>
                    <a:bodyPr/>
                    <a:lstStyle/>
                    <a:p>
                      <a:endParaRPr lang="fr-FR"/>
                    </a:p>
                  </a:txBody>
                  <a:tcPr/>
                </a:tc>
                <a:tc>
                  <a:txBody>
                    <a:bodyPr/>
                    <a:lstStyle/>
                    <a:p>
                      <a:pPr algn="ctr"/>
                      <a:r>
                        <a:rPr lang="fr-FR" sz="1200" b="1" dirty="0">
                          <a:solidFill>
                            <a:schemeClr val="accent2"/>
                          </a:solidFill>
                        </a:rPr>
                        <a:t>Pour les agents</a:t>
                      </a:r>
                    </a:p>
                    <a:p>
                      <a:r>
                        <a:rPr lang="fr-FR" sz="1200" b="1" kern="1200" dirty="0">
                          <a:solidFill>
                            <a:schemeClr val="tx1"/>
                          </a:solidFill>
                          <a:latin typeface="+mn-lt"/>
                          <a:ea typeface="+mn-ea"/>
                          <a:cs typeface="+mn-cs"/>
                        </a:rPr>
                        <a:t>Pour tous les agents</a:t>
                      </a:r>
                      <a:r>
                        <a:rPr lang="fr-FR" sz="1200" kern="1200" dirty="0">
                          <a:solidFill>
                            <a:schemeClr val="tx1"/>
                          </a:solidFill>
                          <a:latin typeface="+mn-lt"/>
                          <a:ea typeface="+mn-ea"/>
                          <a:cs typeface="+mn-cs"/>
                        </a:rPr>
                        <a:t>, proposer un autre lieu de travail, favorisant QVCT via :</a:t>
                      </a:r>
                    </a:p>
                    <a:p>
                      <a:pPr marL="171450" indent="-171450">
                        <a:buFont typeface="Arial" panose="020B0604020202020204" pitchFamily="34" charset="0"/>
                        <a:buChar char="•"/>
                      </a:pPr>
                      <a:r>
                        <a:rPr lang="fr-FR" sz="1200" kern="1200" dirty="0">
                          <a:solidFill>
                            <a:schemeClr val="tx1"/>
                          </a:solidFill>
                          <a:latin typeface="+mn-lt"/>
                          <a:ea typeface="+mn-ea"/>
                          <a:cs typeface="+mn-cs"/>
                        </a:rPr>
                        <a:t>Une </a:t>
                      </a:r>
                      <a:r>
                        <a:rPr lang="fr-FR" sz="1200" kern="1200" dirty="0">
                          <a:solidFill>
                            <a:schemeClr val="accent1"/>
                          </a:solidFill>
                          <a:latin typeface="+mn-lt"/>
                          <a:ea typeface="+mn-ea"/>
                          <a:cs typeface="+mn-cs"/>
                        </a:rPr>
                        <a:t>nouvelle modalité de télétravail</a:t>
                      </a:r>
                    </a:p>
                    <a:p>
                      <a:pPr marL="171450" indent="-171450">
                        <a:buFont typeface="Arial" panose="020B0604020202020204" pitchFamily="34" charset="0"/>
                        <a:buChar char="•"/>
                      </a:pPr>
                      <a:r>
                        <a:rPr lang="fr-FR" sz="1200" kern="1200" dirty="0">
                          <a:solidFill>
                            <a:schemeClr val="tx1"/>
                          </a:solidFill>
                          <a:latin typeface="+mn-lt"/>
                          <a:ea typeface="+mn-ea"/>
                          <a:cs typeface="+mn-cs"/>
                        </a:rPr>
                        <a:t>Une </a:t>
                      </a:r>
                      <a:r>
                        <a:rPr lang="fr-FR" sz="1200" kern="1200" dirty="0">
                          <a:solidFill>
                            <a:schemeClr val="accent1"/>
                          </a:solidFill>
                          <a:latin typeface="+mn-lt"/>
                          <a:ea typeface="+mn-ea"/>
                          <a:cs typeface="+mn-cs"/>
                        </a:rPr>
                        <a:t>réduction du temps de transport/distance </a:t>
                      </a:r>
                      <a:r>
                        <a:rPr lang="fr-FR" sz="1200" kern="1200" dirty="0">
                          <a:solidFill>
                            <a:schemeClr val="tx1"/>
                          </a:solidFill>
                          <a:latin typeface="+mn-lt"/>
                          <a:ea typeface="+mn-ea"/>
                          <a:cs typeface="+mn-cs"/>
                        </a:rPr>
                        <a:t>entre le domicile et le site de travail</a:t>
                      </a:r>
                    </a:p>
                    <a:p>
                      <a:r>
                        <a:rPr lang="fr-FR" sz="1200" b="1" kern="1200" dirty="0">
                          <a:solidFill>
                            <a:schemeClr val="tx1"/>
                          </a:solidFill>
                          <a:latin typeface="+mn-lt"/>
                          <a:ea typeface="+mn-ea"/>
                          <a:cs typeface="+mn-cs"/>
                        </a:rPr>
                        <a:t>Pour les agents « nomades » ou « en transit »</a:t>
                      </a:r>
                      <a:r>
                        <a:rPr lang="fr-FR" sz="1200" kern="1200" dirty="0">
                          <a:solidFill>
                            <a:schemeClr val="tx1"/>
                          </a:solidFill>
                          <a:latin typeface="+mn-lt"/>
                          <a:ea typeface="+mn-ea"/>
                          <a:cs typeface="+mn-cs"/>
                        </a:rPr>
                        <a:t>, pouvoir disposer d’un lieu de proximité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dash"/>
                      <a:round/>
                      <a:headEnd type="none" w="med" len="med"/>
                      <a:tailEnd type="none" w="med" len="med"/>
                    </a:lnR>
                    <a:lnT w="12700" cap="flat" cmpd="sng" algn="ctr">
                      <a:solidFill>
                        <a:schemeClr val="tx2"/>
                      </a:solidFill>
                      <a:prstDash val="dash"/>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3145220251"/>
                  </a:ext>
                </a:extLst>
              </a:tr>
              <a:tr h="1425777">
                <a:tc>
                  <a:txBody>
                    <a:bodyPr/>
                    <a:lstStyle/>
                    <a:p>
                      <a:pPr algn="ctr"/>
                      <a:r>
                        <a:rPr lang="fr-FR" sz="1600" dirty="0">
                          <a:solidFill>
                            <a:schemeClr val="accent2"/>
                          </a:solidFill>
                        </a:rPr>
                        <a:t>Selon besoin local </a:t>
                      </a:r>
                      <a:r>
                        <a:rPr lang="fr-FR" sz="1600" b="1" dirty="0">
                          <a:solidFill>
                            <a:schemeClr val="accent2"/>
                          </a:solidFill>
                        </a:rPr>
                        <a:t>« </a:t>
                      </a:r>
                      <a:r>
                        <a:rPr lang="fr-FR" sz="1600" b="1" dirty="0" err="1">
                          <a:solidFill>
                            <a:schemeClr val="accent2"/>
                          </a:solidFill>
                        </a:rPr>
                        <a:t>lab</a:t>
                      </a:r>
                      <a:r>
                        <a:rPr lang="fr-FR" sz="1600" b="1" dirty="0">
                          <a:solidFill>
                            <a:schemeClr val="accent2"/>
                          </a:solidFill>
                        </a:rPr>
                        <a:t> »</a:t>
                      </a:r>
                    </a:p>
                  </a:txBody>
                  <a:tcPr vert="vert27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Pour les agents participant à des initiatives interministérielles, disposer de </a:t>
                      </a:r>
                      <a:r>
                        <a:rPr lang="fr-FR" sz="1200" kern="1200" dirty="0">
                          <a:solidFill>
                            <a:schemeClr val="accent1"/>
                          </a:solidFill>
                          <a:latin typeface="+mn-lt"/>
                          <a:ea typeface="+mn-ea"/>
                          <a:cs typeface="+mn-cs"/>
                        </a:rPr>
                        <a:t>lieux « neutres » favorisant l’intelligence collective et/ou le travail en mode projet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accent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kern="1200" dirty="0">
                          <a:solidFill>
                            <a:schemeClr val="tx1"/>
                          </a:solidFill>
                          <a:latin typeface="+mn-lt"/>
                          <a:ea typeface="+mn-ea"/>
                          <a:cs typeface="+mn-cs"/>
                        </a:rPr>
                        <a:t>NB les modalités d’aménagement d’un espace couvrant cet objectif seront à définir prioritaire en </a:t>
                      </a:r>
                      <a:r>
                        <a:rPr lang="fr-FR" sz="1200" i="1" kern="1200" dirty="0" err="1">
                          <a:solidFill>
                            <a:schemeClr val="tx1"/>
                          </a:solidFill>
                          <a:latin typeface="+mn-lt"/>
                          <a:ea typeface="+mn-ea"/>
                          <a:cs typeface="+mn-cs"/>
                        </a:rPr>
                        <a:t>co</a:t>
                      </a:r>
                      <a:r>
                        <a:rPr lang="fr-FR" sz="1200" i="1" kern="1200" dirty="0">
                          <a:solidFill>
                            <a:schemeClr val="tx1"/>
                          </a:solidFill>
                          <a:latin typeface="+mn-lt"/>
                          <a:ea typeface="+mn-ea"/>
                          <a:cs typeface="+mn-cs"/>
                        </a:rPr>
                        <a:t>-concertation avec les acteurs locaux, en identifiant les cas d’usages projetés, pour remplir au plus près l’intérêt des projets qui seraient développés dans ces « </a:t>
                      </a:r>
                      <a:r>
                        <a:rPr lang="fr-FR" sz="1200" i="1" kern="1200" dirty="0" err="1">
                          <a:solidFill>
                            <a:schemeClr val="tx1"/>
                          </a:solidFill>
                          <a:latin typeface="+mn-lt"/>
                          <a:ea typeface="+mn-ea"/>
                          <a:cs typeface="+mn-cs"/>
                        </a:rPr>
                        <a:t>Labs</a:t>
                      </a:r>
                      <a:r>
                        <a:rPr lang="fr-FR" sz="1200" i="1" kern="1200" dirty="0">
                          <a:solidFill>
                            <a:schemeClr val="tx1"/>
                          </a:solidFill>
                          <a:latin typeface="+mn-lt"/>
                          <a:ea typeface="+mn-ea"/>
                          <a:cs typeface="+mn-cs"/>
                        </a:rPr>
                        <a:t> » (exemple des </a:t>
                      </a:r>
                      <a:r>
                        <a:rPr lang="fr-FR" sz="1200" i="1" kern="1200" dirty="0" err="1">
                          <a:solidFill>
                            <a:schemeClr val="tx1"/>
                          </a:solidFill>
                          <a:latin typeface="+mn-lt"/>
                          <a:ea typeface="+mn-ea"/>
                          <a:cs typeface="+mn-cs"/>
                        </a:rPr>
                        <a:t>Labs</a:t>
                      </a:r>
                      <a:r>
                        <a:rPr lang="fr-FR" sz="1200" i="1" kern="1200" dirty="0">
                          <a:solidFill>
                            <a:schemeClr val="tx1"/>
                          </a:solidFill>
                          <a:latin typeface="+mn-lt"/>
                          <a:ea typeface="+mn-ea"/>
                          <a:cs typeface="+mn-cs"/>
                        </a:rPr>
                        <a:t> dans les Rectorats, ou à la DITP  ou au Ministère de l’économie et des finances </a:t>
                      </a:r>
                      <a:r>
                        <a:rPr lang="fr-FR" sz="1200" i="1" kern="1200" dirty="0" err="1">
                          <a:solidFill>
                            <a:schemeClr val="tx1"/>
                          </a:solidFill>
                          <a:latin typeface="+mn-lt"/>
                          <a:ea typeface="+mn-ea"/>
                          <a:cs typeface="+mn-cs"/>
                        </a:rPr>
                        <a:t>etc</a:t>
                      </a:r>
                      <a:r>
                        <a:rPr lang="fr-FR" sz="1200" i="1" kern="1200" dirty="0">
                          <a:solidFill>
                            <a:schemeClr val="tx1"/>
                          </a:solidFill>
                          <a:latin typeface="+mn-lt"/>
                          <a:ea typeface="+mn-ea"/>
                          <a:cs typeface="+mn-cs"/>
                        </a:rPr>
                        <a:t>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dash"/>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4083023572"/>
                  </a:ext>
                </a:extLst>
              </a:tr>
            </a:tbl>
          </a:graphicData>
        </a:graphic>
      </p:graphicFrame>
    </p:spTree>
    <p:extLst>
      <p:ext uri="{BB962C8B-B14F-4D97-AF65-F5344CB8AC3E}">
        <p14:creationId xmlns:p14="http://schemas.microsoft.com/office/powerpoint/2010/main" val="621855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p:txBody>
          <a:bodyPr/>
          <a:lstStyle/>
          <a:p>
            <a:pPr marL="0" indent="0">
              <a:buNone/>
            </a:pPr>
            <a:r>
              <a:rPr lang="fr-FR" dirty="0" smtClean="0"/>
              <a:t>a. Objectifs</a:t>
            </a:r>
            <a:endParaRPr lang="fr-FR" dirty="0"/>
          </a:p>
          <a:p>
            <a:pPr marL="0" lvl="1" indent="0">
              <a:buNone/>
            </a:pPr>
            <a:endParaRPr lang="fr-FR" dirty="0"/>
          </a:p>
        </p:txBody>
      </p:sp>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a:t>Direction Générale des Finances Publiques / Direction de l'Immobilier de l'Etat</a:t>
            </a:r>
            <a:endParaRPr lang="fr-FR" dirty="0"/>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6</a:t>
            </a:fld>
            <a:endParaRPr lang="fr-FR" dirty="0"/>
          </a:p>
        </p:txBody>
      </p:sp>
      <p:sp>
        <p:nvSpPr>
          <p:cNvPr id="7" name="Espace réservé du contenu 3">
            <a:extLst>
              <a:ext uri="{FF2B5EF4-FFF2-40B4-BE49-F238E27FC236}">
                <a16:creationId xmlns:a16="http://schemas.microsoft.com/office/drawing/2014/main" xmlns="" id="{27D085FD-9389-628B-DD6E-A6EE942EF7D8}"/>
              </a:ext>
            </a:extLst>
          </p:cNvPr>
          <p:cNvSpPr txBox="1">
            <a:spLocks/>
          </p:cNvSpPr>
          <p:nvPr/>
        </p:nvSpPr>
        <p:spPr>
          <a:xfrm>
            <a:off x="179512" y="997274"/>
            <a:ext cx="8712968" cy="3590700"/>
          </a:xfrm>
          <a:prstGeom prst="rect">
            <a:avLst/>
          </a:prstGeom>
        </p:spPr>
        <p:txBody>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arianne" panose="02000000000000000000" pitchFamily="50" charset="0"/>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arianne" panose="02000000000000000000" pitchFamily="50" charset="0"/>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arianne" panose="02000000000000000000" pitchFamily="50" charset="0"/>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arianne" panose="02000000000000000000" pitchFamily="50" charset="0"/>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arianne" panose="02000000000000000000"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400" smtClean="0"/>
              <a:t>En complément du document « Cadre méthodologique » visant à structurer le processus de réflexion et décision sur la création de Tiers Lieux de travail des agents publics, à un niveau local:</a:t>
            </a:r>
          </a:p>
          <a:p>
            <a:endParaRPr lang="fr-FR" sz="1400" smtClean="0"/>
          </a:p>
          <a:p>
            <a:r>
              <a:rPr lang="fr-FR" sz="1400" smtClean="0"/>
              <a:t>Donner des clés pour concevoir et aménager un espace dédié, au moins dans un premier temps à la fonction « Tiers-lieu ».</a:t>
            </a:r>
          </a:p>
          <a:p>
            <a:r>
              <a:rPr lang="fr-FR" sz="1400" smtClean="0"/>
              <a:t>Assurer que la logique d’aménagement corresponde aux modes de travail suggérés par la doctrine de la DIE visant à équilibrer l’optimisation des surfaces et la qualité de vie et des conditions de travail</a:t>
            </a:r>
          </a:p>
          <a:p>
            <a:endParaRPr lang="fr-FR" sz="1400" smtClean="0"/>
          </a:p>
          <a:p>
            <a:r>
              <a:rPr lang="fr-FR" sz="1400" smtClean="0"/>
              <a:t>Cette macro-charte donne des indications directionnelles, il s’agira à chaque porteur de projet de mettre en place les conditions d’une conception centrée sur les usages, de préférence avec des utilisateurs potentiels, en gardant  à l’esprit la nécessaire réversibilité.</a:t>
            </a:r>
          </a:p>
          <a:p>
            <a:endParaRPr lang="fr-FR" sz="1400" dirty="0"/>
          </a:p>
        </p:txBody>
      </p:sp>
    </p:spTree>
    <p:extLst>
      <p:ext uri="{BB962C8B-B14F-4D97-AF65-F5344CB8AC3E}">
        <p14:creationId xmlns:p14="http://schemas.microsoft.com/office/powerpoint/2010/main" val="1928796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a:t>Direction Générale des Finances Publiques / Direction de l'Immobilier de l'Etat</a:t>
            </a:r>
            <a:endParaRPr lang="fr-FR" dirty="0"/>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7</a:t>
            </a:fld>
            <a:endParaRPr lang="fr-FR" dirty="0"/>
          </a:p>
        </p:txBody>
      </p:sp>
      <p:sp>
        <p:nvSpPr>
          <p:cNvPr id="9"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a. Objectifs : Périmètre de cette macro-charte</a:t>
            </a:r>
            <a:endParaRPr lang="fr-FR" dirty="0"/>
          </a:p>
          <a:p>
            <a:pPr marL="0" lvl="1" indent="0">
              <a:buNone/>
            </a:pPr>
            <a:r>
              <a:rPr lang="fr-FR" dirty="0" smtClean="0"/>
              <a:t>Uniquement le socle commun</a:t>
            </a:r>
            <a:endParaRPr lang="fr-FR" dirty="0"/>
          </a:p>
        </p:txBody>
      </p:sp>
      <p:graphicFrame>
        <p:nvGraphicFramePr>
          <p:cNvPr id="10" name="Tableau 9">
            <a:extLst>
              <a:ext uri="{FF2B5EF4-FFF2-40B4-BE49-F238E27FC236}">
                <a16:creationId xmlns:a16="http://schemas.microsoft.com/office/drawing/2014/main" xmlns="" id="{7A6C8D55-AADC-F365-8689-12E8CB474AB7}"/>
              </a:ext>
            </a:extLst>
          </p:cNvPr>
          <p:cNvGraphicFramePr>
            <a:graphicFrameLocks noGrp="1"/>
          </p:cNvGraphicFramePr>
          <p:nvPr>
            <p:extLst>
              <p:ext uri="{D42A27DB-BD31-4B8C-83A1-F6EECF244321}">
                <p14:modId xmlns:p14="http://schemas.microsoft.com/office/powerpoint/2010/main" val="1987836312"/>
              </p:ext>
            </p:extLst>
          </p:nvPr>
        </p:nvGraphicFramePr>
        <p:xfrm>
          <a:off x="251521" y="1319208"/>
          <a:ext cx="8640960" cy="1920240"/>
        </p:xfrm>
        <a:graphic>
          <a:graphicData uri="http://schemas.openxmlformats.org/drawingml/2006/table">
            <a:tbl>
              <a:tblPr firstRow="1" bandRow="1">
                <a:tableStyleId>{69012ECD-51FC-41F1-AA8D-1B2483CD663E}</a:tableStyleId>
              </a:tblPr>
              <a:tblGrid>
                <a:gridCol w="4610367">
                  <a:extLst>
                    <a:ext uri="{9D8B030D-6E8A-4147-A177-3AD203B41FA5}">
                      <a16:colId xmlns:a16="http://schemas.microsoft.com/office/drawing/2014/main" xmlns="" val="1355531900"/>
                    </a:ext>
                  </a:extLst>
                </a:gridCol>
                <a:gridCol w="4030593">
                  <a:extLst>
                    <a:ext uri="{9D8B030D-6E8A-4147-A177-3AD203B41FA5}">
                      <a16:colId xmlns:a16="http://schemas.microsoft.com/office/drawing/2014/main" xmlns="" val="3107858417"/>
                    </a:ext>
                  </a:extLst>
                </a:gridCol>
              </a:tblGrid>
              <a:tr h="0">
                <a:tc>
                  <a:txBody>
                    <a:bodyPr/>
                    <a:lstStyle/>
                    <a:p>
                      <a:pPr algn="ctr"/>
                      <a:r>
                        <a:rPr lang="fr-FR" sz="1800" cap="all" baseline="0" dirty="0"/>
                        <a:t>Usages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fr-FR" sz="1800" cap="all" baseline="0" dirty="0"/>
                        <a:t>Fonctionnalités</a:t>
                      </a:r>
                    </a:p>
                  </a:txBody>
                  <a:tcPr anchor="ctr">
                    <a:lnL w="381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2946183009"/>
                  </a:ext>
                </a:extLst>
              </a:tr>
              <a:tr h="185420">
                <a:tc>
                  <a:txBody>
                    <a:bodyPr/>
                    <a:lstStyle/>
                    <a:p>
                      <a:pPr marL="84138" lvl="1" indent="0">
                        <a:buFont typeface="Arial" panose="020B0604020202020204" pitchFamily="34" charset="0"/>
                        <a:buNone/>
                      </a:pPr>
                      <a:endParaRPr lang="fr-FR" sz="1600" kern="1200" dirty="0">
                        <a:solidFill>
                          <a:schemeClr val="tx1"/>
                        </a:solidFill>
                        <a:latin typeface="+mn-lt"/>
                        <a:ea typeface="+mn-ea"/>
                        <a:cs typeface="+mn-cs"/>
                      </a:endParaRPr>
                    </a:p>
                    <a:p>
                      <a:pPr marL="255588" lvl="1" indent="-171450">
                        <a:buFont typeface="Arial" panose="020B0604020202020204" pitchFamily="34" charset="0"/>
                        <a:buChar char="•"/>
                      </a:pPr>
                      <a:r>
                        <a:rPr lang="fr-FR" sz="1600" kern="1200" dirty="0">
                          <a:solidFill>
                            <a:schemeClr val="tx1"/>
                          </a:solidFill>
                          <a:latin typeface="+mn-lt"/>
                          <a:ea typeface="+mn-ea"/>
                          <a:cs typeface="+mn-cs"/>
                        </a:rPr>
                        <a:t>Travailler </a:t>
                      </a:r>
                      <a:r>
                        <a:rPr lang="fr-FR" sz="1600" kern="1200" dirty="0">
                          <a:solidFill>
                            <a:schemeClr val="accent1"/>
                          </a:solidFill>
                          <a:latin typeface="+mn-lt"/>
                          <a:ea typeface="+mn-ea"/>
                          <a:cs typeface="+mn-cs"/>
                        </a:rPr>
                        <a:t>1 heure</a:t>
                      </a:r>
                      <a:r>
                        <a:rPr lang="fr-FR" sz="1600" kern="1200" dirty="0">
                          <a:solidFill>
                            <a:schemeClr val="tx1"/>
                          </a:solidFill>
                          <a:latin typeface="+mn-lt"/>
                          <a:ea typeface="+mn-ea"/>
                          <a:cs typeface="+mn-cs"/>
                        </a:rPr>
                        <a:t> ou </a:t>
                      </a:r>
                      <a:r>
                        <a:rPr lang="fr-FR" sz="1600" kern="1200" dirty="0">
                          <a:solidFill>
                            <a:schemeClr val="accent1"/>
                          </a:solidFill>
                          <a:latin typeface="+mn-lt"/>
                          <a:ea typeface="+mn-ea"/>
                          <a:cs typeface="+mn-cs"/>
                        </a:rPr>
                        <a:t>1 journée</a:t>
                      </a:r>
                    </a:p>
                    <a:p>
                      <a:pPr marL="255588" lvl="1" indent="-171450">
                        <a:buFont typeface="Arial" panose="020B0604020202020204" pitchFamily="34" charset="0"/>
                        <a:buChar char="•"/>
                      </a:pPr>
                      <a:r>
                        <a:rPr lang="fr-FR" sz="1600" kern="1200" dirty="0">
                          <a:solidFill>
                            <a:schemeClr val="tx1"/>
                          </a:solidFill>
                          <a:latin typeface="+mn-lt"/>
                          <a:ea typeface="+mn-ea"/>
                          <a:cs typeface="+mn-cs"/>
                        </a:rPr>
                        <a:t>Travail </a:t>
                      </a:r>
                      <a:r>
                        <a:rPr lang="fr-FR" sz="1600" kern="1200" dirty="0">
                          <a:solidFill>
                            <a:schemeClr val="accent1"/>
                          </a:solidFill>
                          <a:latin typeface="+mn-lt"/>
                          <a:ea typeface="+mn-ea"/>
                          <a:cs typeface="+mn-cs"/>
                        </a:rPr>
                        <a:t>individuel (y/c </a:t>
                      </a:r>
                      <a:r>
                        <a:rPr lang="fr-FR" sz="1600" kern="1200" dirty="0" err="1">
                          <a:solidFill>
                            <a:schemeClr val="accent1"/>
                          </a:solidFill>
                          <a:latin typeface="+mn-lt"/>
                          <a:ea typeface="+mn-ea"/>
                          <a:cs typeface="+mn-cs"/>
                        </a:rPr>
                        <a:t>visio</a:t>
                      </a:r>
                      <a:r>
                        <a:rPr lang="fr-FR" sz="1600" kern="1200" dirty="0">
                          <a:solidFill>
                            <a:schemeClr val="accent1"/>
                          </a:solidFill>
                          <a:latin typeface="+mn-lt"/>
                          <a:ea typeface="+mn-ea"/>
                          <a:cs typeface="+mn-cs"/>
                        </a:rPr>
                        <a:t>)</a:t>
                      </a:r>
                      <a:r>
                        <a:rPr lang="fr-FR" sz="1600" kern="1200" dirty="0">
                          <a:solidFill>
                            <a:schemeClr val="tx1"/>
                          </a:solidFill>
                          <a:latin typeface="+mn-lt"/>
                          <a:ea typeface="+mn-ea"/>
                          <a:cs typeface="+mn-cs"/>
                        </a:rPr>
                        <a:t> </a:t>
                      </a:r>
                    </a:p>
                    <a:p>
                      <a:pPr marL="255588" lvl="1" indent="-171450">
                        <a:buFont typeface="Arial" panose="020B0604020202020204" pitchFamily="34" charset="0"/>
                        <a:buChar char="•"/>
                      </a:pPr>
                      <a:r>
                        <a:rPr lang="fr-FR" sz="1600" kern="1200" dirty="0">
                          <a:solidFill>
                            <a:schemeClr val="accent1"/>
                          </a:solidFill>
                          <a:latin typeface="+mn-lt"/>
                          <a:ea typeface="+mn-ea"/>
                          <a:cs typeface="+mn-cs"/>
                        </a:rPr>
                        <a:t>Echanges impromptus</a:t>
                      </a:r>
                    </a:p>
                    <a:p>
                      <a:pPr marL="255588" lvl="1" indent="-171450">
                        <a:buFont typeface="Arial" panose="020B0604020202020204" pitchFamily="34" charset="0"/>
                        <a:buChar char="•"/>
                      </a:pPr>
                      <a:r>
                        <a:rPr lang="fr-FR" sz="1600" kern="1200" dirty="0">
                          <a:solidFill>
                            <a:schemeClr val="tx1"/>
                          </a:solidFill>
                          <a:latin typeface="+mn-lt"/>
                          <a:ea typeface="+mn-ea"/>
                          <a:cs typeface="+mn-cs"/>
                        </a:rPr>
                        <a:t>Pouvoir </a:t>
                      </a:r>
                      <a:r>
                        <a:rPr lang="fr-FR" sz="1600" kern="1200" dirty="0">
                          <a:solidFill>
                            <a:schemeClr val="accent1"/>
                          </a:solidFill>
                          <a:latin typeface="+mn-lt"/>
                          <a:ea typeface="+mn-ea"/>
                          <a:cs typeface="+mn-cs"/>
                        </a:rPr>
                        <a:t>se détendre </a:t>
                      </a:r>
                      <a:r>
                        <a:rPr lang="fr-FR" sz="1600" kern="1200" dirty="0">
                          <a:solidFill>
                            <a:schemeClr val="tx1"/>
                          </a:solidFill>
                          <a:latin typeface="+mn-lt"/>
                          <a:ea typeface="+mn-ea"/>
                          <a:cs typeface="+mn-cs"/>
                        </a:rPr>
                        <a:t>et favoriser les </a:t>
                      </a:r>
                      <a:r>
                        <a:rPr lang="fr-FR" sz="1600" kern="1200" dirty="0">
                          <a:solidFill>
                            <a:schemeClr val="accent1"/>
                          </a:solidFill>
                          <a:latin typeface="+mn-lt"/>
                          <a:ea typeface="+mn-ea"/>
                          <a:cs typeface="+mn-cs"/>
                        </a:rPr>
                        <a:t>rencontres informelles</a:t>
                      </a:r>
                    </a:p>
                  </a:txBody>
                  <a:tcPr marL="0" marR="36000" anchor="ctr">
                    <a:lnL w="12700" cap="flat" cmpd="sng" algn="ctr">
                      <a:solidFill>
                        <a:schemeClr val="tx2"/>
                      </a:solidFill>
                      <a:prstDash val="dash"/>
                      <a:round/>
                      <a:headEnd type="none" w="med" len="med"/>
                      <a:tailEnd type="none" w="med" len="med"/>
                    </a:lnL>
                    <a:lnR w="12700" cap="flat" cmpd="sng" algn="ctr">
                      <a:solidFill>
                        <a:schemeClr val="tx2"/>
                      </a:solidFill>
                      <a:prstDash val="dash"/>
                      <a:round/>
                      <a:headEnd type="none" w="med" len="med"/>
                      <a:tailEnd type="none" w="med" len="med"/>
                    </a:lnR>
                    <a:lnB w="12700" cap="flat" cmpd="sng" algn="ctr">
                      <a:solidFill>
                        <a:schemeClr val="tx2"/>
                      </a:solidFill>
                      <a:prstDash val="solid"/>
                      <a:round/>
                      <a:headEnd type="none" w="med" len="med"/>
                      <a:tailEnd type="none" w="med" len="med"/>
                    </a:lnB>
                  </a:tcPr>
                </a:tc>
                <a:tc>
                  <a:txBody>
                    <a:bodyPr/>
                    <a:lstStyle/>
                    <a:p>
                      <a:pPr marL="171450" indent="-171450">
                        <a:buFont typeface="Arial" panose="020B0604020202020204" pitchFamily="34" charset="0"/>
                        <a:buChar char="•"/>
                      </a:pPr>
                      <a:r>
                        <a:rPr lang="fr-FR" sz="1600" dirty="0">
                          <a:solidFill>
                            <a:schemeClr val="accent1"/>
                          </a:solidFill>
                        </a:rPr>
                        <a:t>Réservable</a:t>
                      </a:r>
                    </a:p>
                    <a:p>
                      <a:pPr marL="171450" indent="-171450">
                        <a:buFont typeface="Arial" panose="020B0604020202020204" pitchFamily="34" charset="0"/>
                        <a:buChar char="•"/>
                      </a:pPr>
                      <a:r>
                        <a:rPr lang="fr-FR" sz="1600" dirty="0"/>
                        <a:t>Equipement de </a:t>
                      </a:r>
                      <a:r>
                        <a:rPr lang="fr-FR" sz="1600" dirty="0">
                          <a:solidFill>
                            <a:schemeClr val="accent1"/>
                          </a:solidFill>
                        </a:rPr>
                        <a:t>qualité*</a:t>
                      </a:r>
                    </a:p>
                    <a:p>
                      <a:pPr marL="171450" indent="-171450">
                        <a:buFont typeface="Arial" panose="020B0604020202020204" pitchFamily="34" charset="0"/>
                        <a:buChar char="•"/>
                      </a:pPr>
                      <a:r>
                        <a:rPr lang="fr-FR" sz="1600" kern="1200" dirty="0">
                          <a:solidFill>
                            <a:schemeClr val="accent1"/>
                          </a:solidFill>
                          <a:latin typeface="+mn-lt"/>
                          <a:ea typeface="+mn-ea"/>
                          <a:cs typeface="+mn-cs"/>
                        </a:rPr>
                        <a:t>Un accès sécurisé </a:t>
                      </a:r>
                      <a:r>
                        <a:rPr lang="fr-FR" sz="1600" kern="1200" dirty="0">
                          <a:solidFill>
                            <a:schemeClr val="tx1"/>
                          </a:solidFill>
                          <a:latin typeface="+mn-lt"/>
                          <a:ea typeface="+mn-ea"/>
                          <a:cs typeface="+mn-cs"/>
                        </a:rPr>
                        <a:t>(et le cas échéant, des zones isolées pour les services sensibles)</a:t>
                      </a:r>
                    </a:p>
                  </a:txBody>
                  <a:tcPr anchor="ctr">
                    <a:lnL w="12700" cap="flat" cmpd="sng" algn="ctr">
                      <a:solidFill>
                        <a:schemeClr val="tx2"/>
                      </a:solidFill>
                      <a:prstDash val="dash"/>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958538219"/>
                  </a:ext>
                </a:extLst>
              </a:tr>
            </a:tbl>
          </a:graphicData>
        </a:graphic>
      </p:graphicFrame>
      <p:sp>
        <p:nvSpPr>
          <p:cNvPr id="11" name="ZoneTexte 10">
            <a:extLst>
              <a:ext uri="{FF2B5EF4-FFF2-40B4-BE49-F238E27FC236}">
                <a16:creationId xmlns:a16="http://schemas.microsoft.com/office/drawing/2014/main" xmlns="" id="{867B011A-B2BF-8C3D-3AA9-97A820C5432B}"/>
              </a:ext>
            </a:extLst>
          </p:cNvPr>
          <p:cNvSpPr txBox="1"/>
          <p:nvPr/>
        </p:nvSpPr>
        <p:spPr>
          <a:xfrm>
            <a:off x="4591144" y="3579862"/>
            <a:ext cx="4301336" cy="738664"/>
          </a:xfrm>
          <a:prstGeom prst="rect">
            <a:avLst/>
          </a:prstGeom>
          <a:noFill/>
        </p:spPr>
        <p:txBody>
          <a:bodyPr wrap="square" lIns="0" tIns="0" rIns="0" bIns="0" rtlCol="0">
            <a:spAutoFit/>
          </a:bodyPr>
          <a:lstStyle/>
          <a:p>
            <a:r>
              <a:rPr lang="fr-FR" sz="1600" dirty="0"/>
              <a:t>*Choix des postures, qualité de la </a:t>
            </a:r>
            <a:r>
              <a:rPr lang="fr-FR" sz="1600" dirty="0" err="1"/>
              <a:t>connection</a:t>
            </a:r>
            <a:r>
              <a:rPr lang="fr-FR" sz="1600" dirty="0"/>
              <a:t>, disponibilité de prises, </a:t>
            </a:r>
            <a:r>
              <a:rPr lang="fr-FR" sz="1600" dirty="0" smtClean="0"/>
              <a:t>solution d’impression, acoustique, accès PMR etc…</a:t>
            </a:r>
            <a:endParaRPr lang="fr-FR" sz="1600" dirty="0"/>
          </a:p>
        </p:txBody>
      </p:sp>
    </p:spTree>
    <p:extLst>
      <p:ext uri="{BB962C8B-B14F-4D97-AF65-F5344CB8AC3E}">
        <p14:creationId xmlns:p14="http://schemas.microsoft.com/office/powerpoint/2010/main" val="836695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a:t>Direction Générale des Finances Publiques / Direction de l'Immobilier de l'Etat</a:t>
            </a:r>
            <a:endParaRPr lang="fr-FR" dirty="0"/>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8</a:t>
            </a:fld>
            <a:endParaRPr lang="fr-FR" dirty="0"/>
          </a:p>
        </p:txBody>
      </p:sp>
      <p:sp>
        <p:nvSpPr>
          <p:cNvPr id="9" name="Espace réservé du texte 7"/>
          <p:cNvSpPr>
            <a:spLocks noGrp="1"/>
          </p:cNvSpPr>
          <p:nvPr>
            <p:ph type="body" sz="quarter" idx="13"/>
          </p:nvPr>
        </p:nvSpPr>
        <p:spPr>
          <a:xfrm>
            <a:off x="1115616" y="74123"/>
            <a:ext cx="7668384" cy="719999"/>
          </a:xfrm>
        </p:spPr>
        <p:txBody>
          <a:bodyPr/>
          <a:lstStyle/>
          <a:p>
            <a:pPr marL="0" indent="0">
              <a:buNone/>
            </a:pPr>
            <a:r>
              <a:rPr lang="fr-FR" dirty="0"/>
              <a:t>b</a:t>
            </a:r>
            <a:r>
              <a:rPr lang="fr-FR" dirty="0" smtClean="0"/>
              <a:t>. Les principes d’aménagement du TL de travail des </a:t>
            </a:r>
            <a:r>
              <a:rPr lang="fr-FR" dirty="0"/>
              <a:t>agents de l’ État</a:t>
            </a:r>
          </a:p>
          <a:p>
            <a:pPr marL="0" lvl="1" indent="0">
              <a:buNone/>
            </a:pPr>
            <a:r>
              <a:rPr lang="fr-FR" dirty="0" smtClean="0"/>
              <a:t>En cohérence avec les transformations à venir</a:t>
            </a:r>
            <a:endParaRPr lang="fr-FR" dirty="0"/>
          </a:p>
        </p:txBody>
      </p:sp>
      <p:pic>
        <p:nvPicPr>
          <p:cNvPr id="8" name="Espace réservé du contenu 4">
            <a:extLst>
              <a:ext uri="{FF2B5EF4-FFF2-40B4-BE49-F238E27FC236}">
                <a16:creationId xmlns:a16="http://schemas.microsoft.com/office/drawing/2014/main" xmlns="" id="{FA1ABF8C-728A-F754-AFB9-517FC244A50C}"/>
              </a:ext>
            </a:extLst>
          </p:cNvPr>
          <p:cNvPicPr>
            <a:picLocks noGrp="1" noChangeAspect="1"/>
          </p:cNvPicPr>
          <p:nvPr/>
        </p:nvPicPr>
        <p:blipFill rotWithShape="1">
          <a:blip r:embed="rId2" cstate="screen">
            <a:extLst>
              <a:ext uri="{28A0092B-C50C-407E-A947-70E740481C1C}">
                <a14:useLocalDpi xmlns:a14="http://schemas.microsoft.com/office/drawing/2010/main"/>
              </a:ext>
            </a:extLst>
          </a:blip>
          <a:srcRect l="6165" t="24729" r="4439" b="17729"/>
          <a:stretch/>
        </p:blipFill>
        <p:spPr bwMode="gray">
          <a:xfrm>
            <a:off x="1403648" y="1491630"/>
            <a:ext cx="6264696" cy="2520280"/>
          </a:xfrm>
          <a:prstGeom prst="rect">
            <a:avLst/>
          </a:prstGeom>
        </p:spPr>
      </p:pic>
      <p:sp>
        <p:nvSpPr>
          <p:cNvPr id="12" name="ZoneTexte 11">
            <a:extLst>
              <a:ext uri="{FF2B5EF4-FFF2-40B4-BE49-F238E27FC236}">
                <a16:creationId xmlns:a16="http://schemas.microsoft.com/office/drawing/2014/main" xmlns="" id="{FD8154EB-D86C-DAD8-587D-51EA33A0B899}"/>
              </a:ext>
            </a:extLst>
          </p:cNvPr>
          <p:cNvSpPr txBox="1"/>
          <p:nvPr/>
        </p:nvSpPr>
        <p:spPr>
          <a:xfrm>
            <a:off x="467545" y="1275606"/>
            <a:ext cx="324036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200" kern="0" dirty="0">
                <a:solidFill>
                  <a:srgbClr val="4A4A4D"/>
                </a:solidFill>
              </a:rPr>
              <a:t>Un espace de travail ouvert, respectant les normes d’ergonomie</a:t>
            </a:r>
          </a:p>
          <a:p>
            <a:pPr marL="0" marR="0" lvl="0" indent="0" defTabSz="914400" eaLnBrk="1" fontAlgn="auto" latinLnBrk="0" hangingPunct="1">
              <a:lnSpc>
                <a:spcPct val="100000"/>
              </a:lnSpc>
              <a:spcBef>
                <a:spcPts val="0"/>
              </a:spcBef>
              <a:spcAft>
                <a:spcPts val="0"/>
              </a:spcAft>
              <a:buClrTx/>
              <a:buSzTx/>
              <a:buFontTx/>
              <a:buNone/>
              <a:tabLst/>
              <a:defRPr/>
            </a:pPr>
            <a:r>
              <a:rPr lang="fr-FR" sz="1200" kern="0" dirty="0">
                <a:solidFill>
                  <a:srgbClr val="4A4A4D"/>
                </a:solidFill>
              </a:rPr>
              <a:t> (</a:t>
            </a:r>
            <a:r>
              <a:rPr lang="fr-FR" sz="1200" kern="0" dirty="0" err="1">
                <a:solidFill>
                  <a:srgbClr val="4A4A4D"/>
                </a:solidFill>
              </a:rPr>
              <a:t>cf</a:t>
            </a:r>
            <a:r>
              <a:rPr lang="fr-FR" sz="1200" kern="0" dirty="0">
                <a:solidFill>
                  <a:srgbClr val="4A4A4D"/>
                </a:solidFill>
              </a:rPr>
              <a:t> Afnor </a:t>
            </a:r>
            <a:r>
              <a:rPr lang="fr-FR" sz="1200" b="0" i="0" u="none" strike="noStrike" baseline="0" dirty="0">
                <a:latin typeface="Arial" panose="020B0604020202020204" pitchFamily="34" charset="0"/>
              </a:rPr>
              <a:t>NF X35-102 (février 2023)</a:t>
            </a:r>
            <a:endParaRPr kumimoji="0" lang="fr-FR" sz="1200" b="0" i="0" u="none" strike="noStrike" kern="0" cap="none" spc="0" normalizeH="0" baseline="0" noProof="0" dirty="0">
              <a:ln>
                <a:noFill/>
              </a:ln>
              <a:solidFill>
                <a:srgbClr val="4A4A4D"/>
              </a:solidFill>
              <a:effectLst/>
              <a:uLnTx/>
              <a:uFillTx/>
            </a:endParaRPr>
          </a:p>
        </p:txBody>
      </p:sp>
      <p:sp>
        <p:nvSpPr>
          <p:cNvPr id="13" name="ZoneTexte 12">
            <a:extLst>
              <a:ext uri="{FF2B5EF4-FFF2-40B4-BE49-F238E27FC236}">
                <a16:creationId xmlns:a16="http://schemas.microsoft.com/office/drawing/2014/main" xmlns="" id="{A6283038-468C-3FFF-C685-767630DCC20F}"/>
              </a:ext>
            </a:extLst>
          </p:cNvPr>
          <p:cNvSpPr txBox="1"/>
          <p:nvPr/>
        </p:nvSpPr>
        <p:spPr>
          <a:xfrm>
            <a:off x="467545" y="2172801"/>
            <a:ext cx="360208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4A4A4D"/>
                </a:solidFill>
                <a:effectLst/>
                <a:uLnTx/>
                <a:uFillTx/>
              </a:rPr>
              <a:t>Si possible,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4A4A4D"/>
                </a:solidFill>
                <a:effectLst/>
                <a:uLnTx/>
                <a:uFillTx/>
              </a:rPr>
              <a:t>des postes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4A4A4D"/>
                </a:solidFill>
                <a:effectLst/>
                <a:uLnTx/>
                <a:uFillTx/>
              </a:rPr>
              <a:t>équipés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4A4A4D"/>
                </a:solidFill>
                <a:effectLst/>
                <a:uLnTx/>
                <a:uFillTx/>
              </a:rPr>
              <a:t>d’un écran de report</a:t>
            </a:r>
          </a:p>
        </p:txBody>
      </p:sp>
      <p:sp>
        <p:nvSpPr>
          <p:cNvPr id="14" name="ZoneTexte 13">
            <a:extLst>
              <a:ext uri="{FF2B5EF4-FFF2-40B4-BE49-F238E27FC236}">
                <a16:creationId xmlns:a16="http://schemas.microsoft.com/office/drawing/2014/main" xmlns="" id="{9EAE2036-63CE-95C1-8634-CD26FFB866D4}"/>
              </a:ext>
            </a:extLst>
          </p:cNvPr>
          <p:cNvSpPr txBox="1"/>
          <p:nvPr/>
        </p:nvSpPr>
        <p:spPr>
          <a:xfrm>
            <a:off x="1394768" y="4054300"/>
            <a:ext cx="298588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4A4A4D"/>
                </a:solidFill>
                <a:effectLst/>
                <a:uLnTx/>
                <a:uFillTx/>
              </a:rPr>
              <a:t>Un accès à une zone de convivialité bien séparée de l’espace de travail*</a:t>
            </a:r>
          </a:p>
        </p:txBody>
      </p:sp>
      <p:sp>
        <p:nvSpPr>
          <p:cNvPr id="15" name="ZoneTexte 14">
            <a:extLst>
              <a:ext uri="{FF2B5EF4-FFF2-40B4-BE49-F238E27FC236}">
                <a16:creationId xmlns:a16="http://schemas.microsoft.com/office/drawing/2014/main" xmlns="" id="{BA5E03AB-D59A-096C-B139-CEB12E28EEE5}"/>
              </a:ext>
            </a:extLst>
          </p:cNvPr>
          <p:cNvSpPr txBox="1"/>
          <p:nvPr/>
        </p:nvSpPr>
        <p:spPr>
          <a:xfrm>
            <a:off x="4860032" y="4048612"/>
            <a:ext cx="3154385"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4A4A4D"/>
                </a:solidFill>
                <a:effectLst/>
                <a:uLnTx/>
                <a:uFillTx/>
              </a:rPr>
              <a:t>Une attention particulière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4A4A4D"/>
                </a:solidFill>
                <a:effectLst/>
                <a:uLnTx/>
                <a:uFillTx/>
              </a:rPr>
              <a:t>à l’acoustique et au confort </a:t>
            </a:r>
          </a:p>
        </p:txBody>
      </p:sp>
      <p:sp>
        <p:nvSpPr>
          <p:cNvPr id="16" name="ZoneTexte 15">
            <a:extLst>
              <a:ext uri="{FF2B5EF4-FFF2-40B4-BE49-F238E27FC236}">
                <a16:creationId xmlns:a16="http://schemas.microsoft.com/office/drawing/2014/main" xmlns="" id="{FD14FEB4-0969-CC44-F7A9-F904A6A84D06}"/>
              </a:ext>
            </a:extLst>
          </p:cNvPr>
          <p:cNvSpPr txBox="1"/>
          <p:nvPr/>
        </p:nvSpPr>
        <p:spPr>
          <a:xfrm>
            <a:off x="7614000" y="2751770"/>
            <a:ext cx="1379086"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4A4A4D"/>
                </a:solidFill>
                <a:effectLst/>
                <a:uLnTx/>
                <a:uFillTx/>
              </a:rPr>
              <a:t>Un accès wifi, « comme à la maison »</a:t>
            </a:r>
          </a:p>
        </p:txBody>
      </p:sp>
      <p:sp>
        <p:nvSpPr>
          <p:cNvPr id="17" name="ZoneTexte 16">
            <a:extLst>
              <a:ext uri="{FF2B5EF4-FFF2-40B4-BE49-F238E27FC236}">
                <a16:creationId xmlns:a16="http://schemas.microsoft.com/office/drawing/2014/main" xmlns="" id="{15DE7CA5-D6B6-4574-EAD6-F91E7182785A}"/>
              </a:ext>
            </a:extLst>
          </p:cNvPr>
          <p:cNvSpPr txBox="1"/>
          <p:nvPr/>
        </p:nvSpPr>
        <p:spPr>
          <a:xfrm>
            <a:off x="6939000" y="1342058"/>
            <a:ext cx="1958764"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4A4A4D"/>
                </a:solidFill>
                <a:effectLst/>
                <a:uLnTx/>
                <a:uFillTx/>
              </a:rPr>
              <a:t>Des petits espaces fermés, permettant de s’isoler de l’espace ouvert</a:t>
            </a:r>
          </a:p>
        </p:txBody>
      </p:sp>
    </p:spTree>
    <p:extLst>
      <p:ext uri="{BB962C8B-B14F-4D97-AF65-F5344CB8AC3E}">
        <p14:creationId xmlns:p14="http://schemas.microsoft.com/office/powerpoint/2010/main" val="4232990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a:t>Direction Générale des Finances Publiques / Direction de l'Immobilier de l'Etat</a:t>
            </a:r>
            <a:endParaRPr lang="fr-FR" dirty="0"/>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9</a:t>
            </a:fld>
            <a:endParaRPr lang="fr-FR" dirty="0"/>
          </a:p>
        </p:txBody>
      </p:sp>
      <p:sp>
        <p:nvSpPr>
          <p:cNvPr id="9" name="Espace réservé du texte 7"/>
          <p:cNvSpPr>
            <a:spLocks noGrp="1"/>
          </p:cNvSpPr>
          <p:nvPr>
            <p:ph type="body" sz="quarter" idx="13"/>
          </p:nvPr>
        </p:nvSpPr>
        <p:spPr>
          <a:xfrm>
            <a:off x="1115616" y="74123"/>
            <a:ext cx="7668384" cy="719999"/>
          </a:xfrm>
        </p:spPr>
        <p:txBody>
          <a:bodyPr/>
          <a:lstStyle/>
          <a:p>
            <a:pPr marL="0" indent="0">
              <a:buNone/>
            </a:pPr>
            <a:r>
              <a:rPr lang="fr-FR" dirty="0"/>
              <a:t>b</a:t>
            </a:r>
            <a:r>
              <a:rPr lang="fr-FR" dirty="0" smtClean="0"/>
              <a:t>. Les principes d’aménagement du TL de travail des </a:t>
            </a:r>
            <a:r>
              <a:rPr lang="fr-FR" dirty="0"/>
              <a:t>agents de l’ </a:t>
            </a:r>
            <a:r>
              <a:rPr lang="fr-FR" dirty="0" smtClean="0"/>
              <a:t>État</a:t>
            </a:r>
            <a:endParaRPr lang="fr-FR" dirty="0"/>
          </a:p>
        </p:txBody>
      </p:sp>
      <p:sp>
        <p:nvSpPr>
          <p:cNvPr id="18" name="Espace réservé du contenu 3">
            <a:extLst>
              <a:ext uri="{FF2B5EF4-FFF2-40B4-BE49-F238E27FC236}">
                <a16:creationId xmlns:a16="http://schemas.microsoft.com/office/drawing/2014/main" xmlns="" id="{5AFA84B1-9146-1805-D354-9A889129BF46}"/>
              </a:ext>
            </a:extLst>
          </p:cNvPr>
          <p:cNvSpPr txBox="1">
            <a:spLocks/>
          </p:cNvSpPr>
          <p:nvPr/>
        </p:nvSpPr>
        <p:spPr>
          <a:xfrm>
            <a:off x="251521" y="843558"/>
            <a:ext cx="8640960" cy="4911000"/>
          </a:xfrm>
          <a:prstGeom prst="rect">
            <a:avLst/>
          </a:prstGeom>
        </p:spPr>
        <p:txBody>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arianne" panose="02000000000000000000" pitchFamily="50" charset="0"/>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arianne" panose="02000000000000000000" pitchFamily="50" charset="0"/>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arianne" panose="02000000000000000000" pitchFamily="50" charset="0"/>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arianne" panose="02000000000000000000" pitchFamily="50" charset="0"/>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arianne" panose="02000000000000000000"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800" b="1" dirty="0" smtClean="0">
                <a:solidFill>
                  <a:schemeClr val="tx2"/>
                </a:solidFill>
              </a:rPr>
              <a:t>Le nombre de positions de travail</a:t>
            </a:r>
          </a:p>
          <a:p>
            <a:pPr lvl="1"/>
            <a:r>
              <a:rPr lang="fr-FR" sz="800" dirty="0" smtClean="0"/>
              <a:t>On entend par positions de travail: le poste de travail « classique », ainsi que des positions alternatives (</a:t>
            </a:r>
            <a:r>
              <a:rPr lang="fr-FR" sz="800" dirty="0" err="1" smtClean="0"/>
              <a:t>cf</a:t>
            </a:r>
            <a:r>
              <a:rPr lang="fr-FR" sz="800" dirty="0" smtClean="0"/>
              <a:t> Circulaire DIE du 8 février 2023)</a:t>
            </a:r>
          </a:p>
          <a:p>
            <a:pPr lvl="1"/>
            <a:r>
              <a:rPr lang="fr-FR" sz="800" dirty="0" smtClean="0"/>
              <a:t>Leur nombre sera à définir sur la base d’une estimation du nombre d’agents qui seront présents en moyenne, voire en pic de présence si la surface mise à disposition le permet. L’estimation du nombre d’agents utilisateurs sera si possible définie </a:t>
            </a:r>
            <a:r>
              <a:rPr lang="fr-FR" sz="800" b="1" dirty="0" smtClean="0"/>
              <a:t>sur la base d’une enquête directe ou auprès des managers</a:t>
            </a:r>
            <a:r>
              <a:rPr lang="fr-FR" sz="800" dirty="0" smtClean="0"/>
              <a:t>, à défaut </a:t>
            </a:r>
            <a:r>
              <a:rPr lang="fr-FR" sz="800" b="1" dirty="0" smtClean="0"/>
              <a:t>d’hypothèses liées à la géographie des domiciles vs les sites de rattachement </a:t>
            </a:r>
            <a:r>
              <a:rPr lang="fr-FR" sz="800" dirty="0" smtClean="0"/>
              <a:t>(</a:t>
            </a:r>
            <a:r>
              <a:rPr lang="fr-FR" sz="800" dirty="0" err="1" smtClean="0"/>
              <a:t>cf</a:t>
            </a:r>
            <a:r>
              <a:rPr lang="fr-FR" sz="800" dirty="0" smtClean="0"/>
              <a:t> étude de potentiel)</a:t>
            </a:r>
          </a:p>
          <a:p>
            <a:pPr lvl="1"/>
            <a:r>
              <a:rPr lang="fr-FR" sz="800" dirty="0" smtClean="0"/>
              <a:t>Le nombre total de positions de travail (postes + alternatives) sera supérieur à l’hypothèse de </a:t>
            </a:r>
            <a:r>
              <a:rPr lang="fr-FR" sz="800" dirty="0" err="1" smtClean="0"/>
              <a:t>nbre</a:t>
            </a:r>
            <a:r>
              <a:rPr lang="fr-FR" sz="800" dirty="0" smtClean="0"/>
              <a:t> d’agents présents, dans la logique de la Circulaire DIE, ce afin d’offrir du choix de postures et d’absorber des pics de présence (tout en respectant le capacitaire de sécurité au niveau du bâtiment)</a:t>
            </a:r>
          </a:p>
          <a:p>
            <a:r>
              <a:rPr lang="fr-FR" sz="800" b="1" dirty="0" smtClean="0">
                <a:solidFill>
                  <a:schemeClr val="tx2"/>
                </a:solidFill>
              </a:rPr>
              <a:t>Surface</a:t>
            </a:r>
            <a:endParaRPr lang="fr-FR" sz="800" b="1" strike="sngStrike" dirty="0" smtClean="0">
              <a:solidFill>
                <a:schemeClr val="tx2"/>
              </a:solidFill>
            </a:endParaRPr>
          </a:p>
          <a:p>
            <a:r>
              <a:rPr lang="fr-FR" sz="800" dirty="0" smtClean="0"/>
              <a:t>La dernière norme Afnor* ne donne plus d’indication de </a:t>
            </a:r>
            <a:r>
              <a:rPr lang="fr-FR" sz="800" i="1" dirty="0" smtClean="0"/>
              <a:t>surface au poste</a:t>
            </a:r>
            <a:r>
              <a:rPr lang="fr-FR" sz="800" dirty="0" smtClean="0"/>
              <a:t>, mais plutôt des notions de </a:t>
            </a:r>
            <a:r>
              <a:rPr lang="fr-FR" sz="800" i="1" dirty="0" smtClean="0"/>
              <a:t>distances à prévoir </a:t>
            </a:r>
            <a:r>
              <a:rPr lang="fr-FR" sz="800" dirty="0" smtClean="0"/>
              <a:t>pour assurer une bonne ergonomie générale. Par ailleurs, la norme DIE de 16-18m2 SUB par résident ne peut s’appliquer puisque d’une part, cet espace n’est pas destiné à des « résidents » à proprement parler, mais à </a:t>
            </a:r>
            <a:r>
              <a:rPr lang="fr-FR" sz="800" i="1" dirty="0" smtClean="0"/>
              <a:t>un bassin d’agents non affectés au site</a:t>
            </a:r>
            <a:r>
              <a:rPr lang="fr-FR" sz="800" dirty="0" smtClean="0"/>
              <a:t>, et d’autre part cette norme inclut des espaces type salles de réunion, qu’il a été décidé d’exclure sur le principe de ces Tiers-Lieux de travail.</a:t>
            </a:r>
          </a:p>
          <a:p>
            <a:r>
              <a:rPr lang="fr-FR" sz="800" dirty="0" smtClean="0"/>
              <a:t>A cet égard, il est rappelé que la comptabilisation des surfaces utilisées pour les tiers-lieux dans le calcul du ratio d'occupation de 16 m² SUB / résident doit être faite comme suit. Les agents publics utilisateurs des tiers-lieux étant nécessairement comptés comme résidents du bâtiment où se situe leur service d'affectation habituel, ils ne sauraient être comptés une deuxième fois comme résidents au titre d'autres surfaces. Dès lors, les surfaces dédiées aux tiers-lieux doivent être prises en compte dans le calcul du ratio d'occupation, sans prise en compte de résidents supplémentaires.</a:t>
            </a:r>
            <a:br>
              <a:rPr lang="fr-FR" sz="800" dirty="0" smtClean="0"/>
            </a:br>
            <a:r>
              <a:rPr lang="fr-FR" sz="800" dirty="0" smtClean="0"/>
              <a:t>Le tiers-lieux étant, par construction, occupé par des agents qui ne sont pas des résidents du bâtiment où se trouve le tiers-lieu, ce calcul doit nécessairement se faire à l'échelle du territoire concerné, sur l'ensemble des services concernés. Il appartient ainsi au préfet d'indiquer au titre de quel(s) service(s) les surfaces affectées aux tiers-lieux sont comptabilisées. Ces surfaces doivent en effet être rattachées à un ou plusieurs services, de sorte que globalement la cible du ratio d'occupation immobilière soit respectée. </a:t>
            </a:r>
          </a:p>
          <a:p>
            <a:r>
              <a:rPr lang="fr-FR" sz="800" dirty="0" smtClean="0"/>
              <a:t>L’aménagement en termes de nombre et de types de positions de travail (classiques, en bulle pour s’isoler,…) sera déterminé en fonction des usages prévus, y compris le type d’activités exercées présumées.</a:t>
            </a:r>
            <a:endParaRPr lang="fr-FR" sz="800" dirty="0"/>
          </a:p>
        </p:txBody>
      </p:sp>
      <p:sp>
        <p:nvSpPr>
          <p:cNvPr id="19" name="Espace réservé du texte 4">
            <a:extLst>
              <a:ext uri="{FF2B5EF4-FFF2-40B4-BE49-F238E27FC236}">
                <a16:creationId xmlns:a16="http://schemas.microsoft.com/office/drawing/2014/main" xmlns="" id="{D26D401F-FA44-A28E-ED73-AC09D5DC1ABE}"/>
              </a:ext>
            </a:extLst>
          </p:cNvPr>
          <p:cNvSpPr>
            <a:spLocks noGrp="1"/>
          </p:cNvSpPr>
          <p:nvPr>
            <p:ph type="body" sz="quarter" idx="14"/>
          </p:nvPr>
        </p:nvSpPr>
        <p:spPr>
          <a:xfrm>
            <a:off x="360000" y="4515966"/>
            <a:ext cx="11391600" cy="450000"/>
          </a:xfrm>
        </p:spPr>
        <p:txBody>
          <a:bodyPr/>
          <a:lstStyle/>
          <a:p>
            <a:pPr algn="l"/>
            <a:r>
              <a:rPr lang="fr-FR" sz="1200" b="0" i="0" u="none" strike="noStrike" baseline="0" dirty="0">
                <a:solidFill>
                  <a:srgbClr val="0070C0"/>
                </a:solidFill>
                <a:latin typeface="+mn-lt"/>
              </a:rPr>
              <a:t>*NF X35-102 (février 2023) : Ergonomie – Conception ergonomique des espaces de travail en bureaux</a:t>
            </a:r>
            <a:endParaRPr lang="fr-FR" sz="500" dirty="0">
              <a:solidFill>
                <a:srgbClr val="0070C0"/>
              </a:solidFill>
              <a:latin typeface="+mn-lt"/>
            </a:endParaRPr>
          </a:p>
        </p:txBody>
      </p:sp>
    </p:spTree>
    <p:extLst>
      <p:ext uri="{BB962C8B-B14F-4D97-AF65-F5344CB8AC3E}">
        <p14:creationId xmlns:p14="http://schemas.microsoft.com/office/powerpoint/2010/main" val="3024276331"/>
      </p:ext>
    </p:extLst>
  </p:cSld>
  <p:clrMapOvr>
    <a:masterClrMapping/>
  </p:clrMapOvr>
</p:sld>
</file>

<file path=ppt/theme/theme1.xml><?xml version="1.0" encoding="utf-8"?>
<a:theme xmlns:a="http://schemas.openxmlformats.org/drawingml/2006/main" name="2_GOUVERNEMENT">
  <a:themeElements>
    <a:clrScheme name="DIE MACP">
      <a:dk1>
        <a:srgbClr val="000000"/>
      </a:dk1>
      <a:lt1>
        <a:srgbClr val="FFFFFF"/>
      </a:lt1>
      <a:dk2>
        <a:srgbClr val="5770BE"/>
      </a:dk2>
      <a:lt2>
        <a:srgbClr val="FFE800"/>
      </a:lt2>
      <a:accent1>
        <a:srgbClr val="466964"/>
      </a:accent1>
      <a:accent2>
        <a:srgbClr val="FF8D7E"/>
      </a:accent2>
      <a:accent3>
        <a:srgbClr val="00AC8C"/>
      </a:accent3>
      <a:accent4>
        <a:srgbClr val="FF9940"/>
      </a:accent4>
      <a:accent5>
        <a:srgbClr val="484D7A"/>
      </a:accent5>
      <a:accent6>
        <a:srgbClr val="7D4E5B"/>
      </a:accent6>
      <a:hlink>
        <a:srgbClr val="00AC8C"/>
      </a:hlink>
      <a:folHlink>
        <a:srgbClr val="FF8D7E"/>
      </a:folHlink>
    </a:clrScheme>
    <a:fontScheme name="MACP">
      <a:majorFont>
        <a:latin typeface="Marianne"/>
        <a:ea typeface=""/>
        <a:cs typeface=""/>
      </a:majorFont>
      <a:minorFont>
        <a:latin typeface="Mariann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gouvernement_marianne" id="{307D1C89-B296-4882-8ECC-2BD1C6821949}" vid="{B53EA17D-A77A-459E-979D-FA962BE9015A}"/>
    </a:ext>
  </a:extLst>
</a:theme>
</file>

<file path=ppt/theme/theme2.xml><?xml version="1.0" encoding="utf-8"?>
<a:theme xmlns:a="http://schemas.openxmlformats.org/drawingml/2006/main" name="3_GOUVERNEMENT">
  <a:themeElements>
    <a:clrScheme name="DIE MACP">
      <a:dk1>
        <a:srgbClr val="000000"/>
      </a:dk1>
      <a:lt1>
        <a:srgbClr val="FFFFFF"/>
      </a:lt1>
      <a:dk2>
        <a:srgbClr val="5770BE"/>
      </a:dk2>
      <a:lt2>
        <a:srgbClr val="FFE800"/>
      </a:lt2>
      <a:accent1>
        <a:srgbClr val="466964"/>
      </a:accent1>
      <a:accent2>
        <a:srgbClr val="FF8D7E"/>
      </a:accent2>
      <a:accent3>
        <a:srgbClr val="00AC8C"/>
      </a:accent3>
      <a:accent4>
        <a:srgbClr val="FF9940"/>
      </a:accent4>
      <a:accent5>
        <a:srgbClr val="484D7A"/>
      </a:accent5>
      <a:accent6>
        <a:srgbClr val="7D4E5B"/>
      </a:accent6>
      <a:hlink>
        <a:srgbClr val="00AC8C"/>
      </a:hlink>
      <a:folHlink>
        <a:srgbClr val="FF8D7E"/>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gouvernement_marianne" id="{307D1C89-B296-4882-8ECC-2BD1C6821949}" vid="{B53EA17D-A77A-459E-979D-FA962BE9015A}"/>
    </a:ext>
  </a:extLst>
</a:theme>
</file>

<file path=ppt/theme/theme3.xml><?xml version="1.0" encoding="utf-8"?>
<a:theme xmlns:a="http://schemas.openxmlformats.org/drawingml/2006/main" name="4_GOUVERNEMENT">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gouvernement_marianne" id="{307D1C89-B296-4882-8ECC-2BD1C6821949}" vid="{B53EA17D-A77A-459E-979D-FA962BE9015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ppt_gouvernement_arial</Template>
  <TotalTime>6268</TotalTime>
  <Words>1336</Words>
  <Application>Microsoft Office PowerPoint</Application>
  <PresentationFormat>Affichage à l'écran (16:9)</PresentationFormat>
  <Paragraphs>221</Paragraphs>
  <Slides>19</Slides>
  <Notes>0</Notes>
  <HiddenSlides>0</HiddenSlides>
  <MMClips>0</MMClips>
  <ScaleCrop>false</ScaleCrop>
  <HeadingPairs>
    <vt:vector size="6" baseType="variant">
      <vt:variant>
        <vt:lpstr>Polices utilisées</vt:lpstr>
      </vt:variant>
      <vt:variant>
        <vt:i4>6</vt:i4>
      </vt:variant>
      <vt:variant>
        <vt:lpstr>Thème</vt:lpstr>
      </vt:variant>
      <vt:variant>
        <vt:i4>3</vt:i4>
      </vt:variant>
      <vt:variant>
        <vt:lpstr>Titres des diapositives</vt:lpstr>
      </vt:variant>
      <vt:variant>
        <vt:i4>19</vt:i4>
      </vt:variant>
    </vt:vector>
  </HeadingPairs>
  <TitlesOfParts>
    <vt:vector size="28" baseType="lpstr">
      <vt:lpstr>ＭＳ Ｐゴシック</vt:lpstr>
      <vt:lpstr>Arial</vt:lpstr>
      <vt:lpstr>Marianne</vt:lpstr>
      <vt:lpstr>Myriad Pro</vt:lpstr>
      <vt:lpstr>Open Sans</vt:lpstr>
      <vt:lpstr>Wingdings</vt:lpstr>
      <vt:lpstr>2_GOUVERNEMENT</vt:lpstr>
      <vt:lpstr>3_GOUVERNEMENT</vt:lpstr>
      <vt:lpstr>4_GOUVERNEMENT</vt:lpstr>
      <vt:lpstr>Présentation PowerPoint</vt:lpstr>
      <vt:lpstr>Présentation PowerPoint</vt:lpstr>
      <vt:lpstr>Sommaire</vt:lpstr>
      <vt:lpstr>Macro-charte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Client</Manager>
  <Company>Secrétariat Général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Client</dc:subject>
  <dc:creator>GARZARO Laura</dc:creator>
  <cp:lastModifiedBy>Martial Georget</cp:lastModifiedBy>
  <cp:revision>109</cp:revision>
  <dcterms:created xsi:type="dcterms:W3CDTF">2020-03-06T09:47:41Z</dcterms:created>
  <dcterms:modified xsi:type="dcterms:W3CDTF">2024-03-11T13:40:16Z</dcterms:modified>
</cp:coreProperties>
</file>