
<file path=[Content_Types].xml><?xml version="1.0" encoding="utf-8"?>
<Types xmlns="http://schemas.openxmlformats.org/package/2006/content-types">
  <Default Extension="png" ContentType="image/png"/>
  <Default Extension="svg" ContentType="image/svg+xml"/>
  <Default Extension="bin"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1"/>
    <p:sldMasterId id="2147483850" r:id="rId2"/>
    <p:sldMasterId id="2147483856" r:id="rId3"/>
  </p:sldMasterIdLst>
  <p:notesMasterIdLst>
    <p:notesMasterId r:id="rId48"/>
  </p:notesMasterIdLst>
  <p:sldIdLst>
    <p:sldId id="326" r:id="rId4"/>
    <p:sldId id="331" r:id="rId5"/>
    <p:sldId id="327" r:id="rId6"/>
    <p:sldId id="359" r:id="rId7"/>
    <p:sldId id="357" r:id="rId8"/>
    <p:sldId id="361" r:id="rId9"/>
    <p:sldId id="362"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9" r:id="rId25"/>
    <p:sldId id="380" r:id="rId26"/>
    <p:sldId id="381" r:id="rId27"/>
    <p:sldId id="382" r:id="rId28"/>
    <p:sldId id="383" r:id="rId29"/>
    <p:sldId id="384" r:id="rId30"/>
    <p:sldId id="385" r:id="rId31"/>
    <p:sldId id="386" r:id="rId32"/>
    <p:sldId id="387" r:id="rId33"/>
    <p:sldId id="388" r:id="rId34"/>
    <p:sldId id="389"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214" userDrawn="1">
          <p15:clr>
            <a:srgbClr val="A4A3A4"/>
          </p15:clr>
        </p15:guide>
        <p15:guide id="3" orient="horz" pos="894" userDrawn="1">
          <p15:clr>
            <a:srgbClr val="A4A3A4"/>
          </p15:clr>
        </p15:guide>
        <p15:guide id="4" orient="horz" pos="804" userDrawn="1">
          <p15:clr>
            <a:srgbClr val="A4A3A4"/>
          </p15:clr>
        </p15:guide>
        <p15:guide id="5" orient="horz" pos="3049">
          <p15:clr>
            <a:srgbClr val="A4A3A4"/>
          </p15:clr>
        </p15:guide>
        <p15:guide id="6" orient="horz" pos="3162" userDrawn="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BFBFBF"/>
    <a:srgbClr val="808080"/>
    <a:srgbClr val="000000"/>
    <a:srgbClr val="E1000F"/>
    <a:srgbClr val="FFFFFF"/>
    <a:srgbClr val="000091"/>
    <a:srgbClr val="F6F0EE"/>
    <a:srgbClr val="F2EDEF"/>
    <a:srgbClr val="FFF1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howGuides="1">
      <p:cViewPr varScale="1">
        <p:scale>
          <a:sx n="98" d="100"/>
          <a:sy n="98" d="100"/>
        </p:scale>
        <p:origin x="474" y="84"/>
      </p:cViewPr>
      <p:guideLst>
        <p:guide orient="horz" pos="1620"/>
        <p:guide orient="horz" pos="214"/>
        <p:guide orient="horz" pos="894"/>
        <p:guide orient="horz" pos="804"/>
        <p:guide orient="horz" pos="3049"/>
        <p:guide orient="horz" pos="3162"/>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11/03/2024</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E1436056-9101-4FD6-991F-30704C2BAAFD}" type="datetime1">
              <a:rPr lang="fr-FR" smtClean="0"/>
              <a:t>11/03/2024</a:t>
            </a:fld>
            <a:endParaRPr lang="fr-FR" dirty="0"/>
          </a:p>
        </p:txBody>
      </p:sp>
      <p:sp>
        <p:nvSpPr>
          <p:cNvPr id="5" name="Espace réservé du pied de page 4"/>
          <p:cNvSpPr>
            <a:spLocks noGrp="1"/>
          </p:cNvSpPr>
          <p:nvPr>
            <p:ph type="ftr" sz="quarter" idx="11"/>
          </p:nvPr>
        </p:nvSpPr>
        <p:spPr bwMode="gray">
          <a:xfrm>
            <a:off x="720000" y="3919897"/>
            <a:ext cx="5868224" cy="900000"/>
          </a:xfrm>
        </p:spPr>
        <p:txBody>
          <a:bodyPr anchor="b" anchorCtr="0"/>
          <a:lstStyle>
            <a:lvl1pPr>
              <a:defRPr sz="1150"/>
            </a:lvl1pPr>
          </a:lstStyle>
          <a:p>
            <a:r>
              <a:rPr lang="fr-FR" dirty="0"/>
              <a:t>Direction Générale des Finances Publiques / Direction de l'Immobilier de l'Etat</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2" name="Image 1"/>
          <p:cNvPicPr>
            <a:picLocks noChangeAspect="1"/>
          </p:cNvPicPr>
          <p:nvPr userDrawn="1"/>
        </p:nvPicPr>
        <p:blipFill>
          <a:blip r:embed="rId2"/>
          <a:stretch>
            <a:fillRect/>
          </a:stretch>
        </p:blipFill>
        <p:spPr>
          <a:xfrm>
            <a:off x="395536" y="0"/>
            <a:ext cx="6400494" cy="3888300"/>
          </a:xfrm>
          <a:prstGeom prst="rect">
            <a:avLst/>
          </a:prstGeom>
        </p:spPr>
      </p:pic>
    </p:spTree>
    <p:extLst>
      <p:ext uri="{BB962C8B-B14F-4D97-AF65-F5344CB8AC3E}">
        <p14:creationId xmlns:p14="http://schemas.microsoft.com/office/powerpoint/2010/main" val="4107936697"/>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erge_2">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bwMode="gray"/>
        <p:txBody>
          <a:bodyPr/>
          <a:lstStyle/>
          <a:p>
            <a:pPr algn="r"/>
            <a:fld id="{A1DA9B31-2AE9-4AC5-A60D-D28E2A81AB1C}"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a:t>Direction Générale des Finances Publiques / Direction de l'Immobilier de l'Etat</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158959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E_slide_3">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xmlns="" id="{87BC6178-8B19-4169-800F-F330CD8F2622}"/>
              </a:ext>
            </a:extLst>
          </p:cNvPr>
          <p:cNvSpPr>
            <a:spLocks noGrp="1" noChangeArrowheads="1"/>
          </p:cNvSpPr>
          <p:nvPr>
            <p:ph type="title"/>
          </p:nvPr>
        </p:nvSpPr>
        <p:spPr bwMode="auto">
          <a:xfrm>
            <a:off x="571501" y="28575"/>
            <a:ext cx="8208911" cy="503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en-GB" altLang="fr-FR" dirty="0" err="1"/>
              <a:t>Cliquez</a:t>
            </a:r>
            <a:r>
              <a:rPr lang="en-GB" altLang="fr-FR" dirty="0"/>
              <a:t> pour </a:t>
            </a:r>
            <a:r>
              <a:rPr lang="en-GB" altLang="fr-FR" dirty="0" err="1"/>
              <a:t>éditer</a:t>
            </a:r>
            <a:r>
              <a:rPr lang="en-GB" altLang="fr-FR" dirty="0"/>
              <a:t> le format du </a:t>
            </a:r>
            <a:r>
              <a:rPr lang="en-GB" altLang="fr-FR" dirty="0" err="1"/>
              <a:t>texte</a:t>
            </a:r>
            <a:r>
              <a:rPr lang="en-GB" altLang="fr-FR" dirty="0"/>
              <a:t>-titre</a:t>
            </a:r>
          </a:p>
        </p:txBody>
      </p:sp>
      <p:sp>
        <p:nvSpPr>
          <p:cNvPr id="3" name="Espace réservé du numéro de diapositive 5">
            <a:extLst>
              <a:ext uri="{FF2B5EF4-FFF2-40B4-BE49-F238E27FC236}">
                <a16:creationId xmlns:a16="http://schemas.microsoft.com/office/drawing/2014/main" xmlns="" id="{E8884DFA-47B4-4475-BBB4-F052945B9116}"/>
              </a:ext>
            </a:extLst>
          </p:cNvPr>
          <p:cNvSpPr>
            <a:spLocks noGrp="1"/>
          </p:cNvSpPr>
          <p:nvPr>
            <p:ph type="sldNum" sz="quarter" idx="10"/>
          </p:nvPr>
        </p:nvSpPr>
        <p:spPr/>
        <p:txBody>
          <a:bodyPr/>
          <a:lstStyle>
            <a:lvl1pPr>
              <a:defRPr/>
            </a:lvl1pPr>
          </a:lstStyle>
          <a:p>
            <a:pPr>
              <a:defRPr/>
            </a:pPr>
            <a:fld id="{F7B741CA-7E6C-4204-BF08-D443CDF445C9}" type="slidenum">
              <a:rPr lang="fr-FR"/>
              <a:pPr>
                <a:defRPr/>
              </a:pPr>
              <a:t>‹N°›</a:t>
            </a:fld>
            <a:endParaRPr lang="fr-FR" dirty="0"/>
          </a:p>
        </p:txBody>
      </p:sp>
      <p:sp>
        <p:nvSpPr>
          <p:cNvPr id="4" name="Espace réservé du pied de page 4">
            <a:extLst>
              <a:ext uri="{FF2B5EF4-FFF2-40B4-BE49-F238E27FC236}">
                <a16:creationId xmlns:a16="http://schemas.microsoft.com/office/drawing/2014/main" xmlns="" id="{9CAAA3E6-1FF2-4AAD-A1BC-094211D37BF1}"/>
              </a:ext>
            </a:extLst>
          </p:cNvPr>
          <p:cNvSpPr>
            <a:spLocks noGrp="1"/>
          </p:cNvSpPr>
          <p:nvPr>
            <p:ph type="ftr" sz="quarter" idx="11"/>
          </p:nvPr>
        </p:nvSpPr>
        <p:spPr/>
        <p:txBody>
          <a:bodyPr/>
          <a:lstStyle>
            <a:lvl1pPr>
              <a:defRPr/>
            </a:lvl1pPr>
          </a:lstStyle>
          <a:p>
            <a:pPr>
              <a:defRPr/>
            </a:pPr>
            <a:r>
              <a:rPr lang="fr-FR" altLang="fr-FR"/>
              <a:t>Direction Générale des Finances Publiques / Direction de l'Immobilier de l'Etat</a:t>
            </a:r>
            <a:endParaRPr lang="fr-FR" altLang="fr-FR" dirty="0"/>
          </a:p>
        </p:txBody>
      </p:sp>
    </p:spTree>
    <p:extLst>
      <p:ext uri="{BB962C8B-B14F-4D97-AF65-F5344CB8AC3E}">
        <p14:creationId xmlns:p14="http://schemas.microsoft.com/office/powerpoint/2010/main" val="3270930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acts">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A4DB97A0-FE5B-4179-8A9C-B6C9E6D7E4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9144000" cy="5143501"/>
          </a:xfrm>
          <a:prstGeom prst="rect">
            <a:avLst/>
          </a:prstGeom>
        </p:spPr>
      </p:pic>
      <p:sp>
        <p:nvSpPr>
          <p:cNvPr id="8" name="Rectangle 7">
            <a:extLst>
              <a:ext uri="{FF2B5EF4-FFF2-40B4-BE49-F238E27FC236}">
                <a16:creationId xmlns:a16="http://schemas.microsoft.com/office/drawing/2014/main" xmlns="" id="{162CCA92-F690-4686-8227-F69A1193CE0B}"/>
              </a:ext>
            </a:extLst>
          </p:cNvPr>
          <p:cNvSpPr/>
          <p:nvPr userDrawn="1"/>
        </p:nvSpPr>
        <p:spPr>
          <a:xfrm>
            <a:off x="4584818" y="339502"/>
            <a:ext cx="4248471" cy="44855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xmlns="" id="{DCBA2578-7ED6-4440-B99E-35ED0C62077B}"/>
              </a:ext>
            </a:extLst>
          </p:cNvPr>
          <p:cNvSpPr>
            <a:spLocks noGrp="1"/>
          </p:cNvSpPr>
          <p:nvPr>
            <p:ph type="body" sz="quarter" idx="10" hasCustomPrompt="1"/>
          </p:nvPr>
        </p:nvSpPr>
        <p:spPr>
          <a:xfrm>
            <a:off x="4716017" y="779463"/>
            <a:ext cx="3959672" cy="712787"/>
          </a:xfrm>
          <a:prstGeom prst="rect">
            <a:avLst/>
          </a:prstGeom>
        </p:spPr>
        <p:txBody>
          <a:bodyPr/>
          <a:lstStyle>
            <a:lvl1pPr>
              <a:defRPr/>
            </a:lvl1pPr>
          </a:lstStyle>
          <a:p>
            <a:pPr lvl="0"/>
            <a:r>
              <a:rPr lang="fr-FR" dirty="0"/>
              <a:t>Texte</a:t>
            </a:r>
          </a:p>
        </p:txBody>
      </p:sp>
      <p:pic>
        <p:nvPicPr>
          <p:cNvPr id="2" name="Image 1"/>
          <p:cNvPicPr>
            <a:picLocks noChangeAspect="1"/>
          </p:cNvPicPr>
          <p:nvPr userDrawn="1"/>
        </p:nvPicPr>
        <p:blipFill>
          <a:blip r:embed="rId3"/>
          <a:stretch>
            <a:fillRect/>
          </a:stretch>
        </p:blipFill>
        <p:spPr>
          <a:xfrm>
            <a:off x="107504" y="11519"/>
            <a:ext cx="1523824" cy="925723"/>
          </a:xfrm>
          <a:prstGeom prst="rect">
            <a:avLst/>
          </a:prstGeom>
        </p:spPr>
      </p:pic>
    </p:spTree>
    <p:extLst>
      <p:ext uri="{BB962C8B-B14F-4D97-AF65-F5344CB8AC3E}">
        <p14:creationId xmlns:p14="http://schemas.microsoft.com/office/powerpoint/2010/main" val="2830173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A4DB97A0-FE5B-4179-8A9C-B6C9E6D7E4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9144000" cy="5143501"/>
          </a:xfrm>
          <a:prstGeom prst="rect">
            <a:avLst/>
          </a:prstGeom>
        </p:spPr>
      </p:pic>
      <p:sp>
        <p:nvSpPr>
          <p:cNvPr id="8" name="Rectangle 7">
            <a:extLst>
              <a:ext uri="{FF2B5EF4-FFF2-40B4-BE49-F238E27FC236}">
                <a16:creationId xmlns:a16="http://schemas.microsoft.com/office/drawing/2014/main" xmlns="" id="{162CCA92-F690-4686-8227-F69A1193CE0B}"/>
              </a:ext>
            </a:extLst>
          </p:cNvPr>
          <p:cNvSpPr/>
          <p:nvPr userDrawn="1"/>
        </p:nvSpPr>
        <p:spPr>
          <a:xfrm>
            <a:off x="4584818" y="339502"/>
            <a:ext cx="4248471" cy="44855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xmlns="" id="{DCBA2578-7ED6-4440-B99E-35ED0C62077B}"/>
              </a:ext>
            </a:extLst>
          </p:cNvPr>
          <p:cNvSpPr>
            <a:spLocks noGrp="1"/>
          </p:cNvSpPr>
          <p:nvPr>
            <p:ph type="body" sz="quarter" idx="10" hasCustomPrompt="1"/>
          </p:nvPr>
        </p:nvSpPr>
        <p:spPr>
          <a:xfrm>
            <a:off x="4716017" y="779463"/>
            <a:ext cx="3959672" cy="712787"/>
          </a:xfrm>
          <a:prstGeom prst="rect">
            <a:avLst/>
          </a:prstGeom>
        </p:spPr>
        <p:txBody>
          <a:bodyPr/>
          <a:lstStyle>
            <a:lvl1pPr>
              <a:defRPr/>
            </a:lvl1pPr>
          </a:lstStyle>
          <a:p>
            <a:pPr lvl="0"/>
            <a:r>
              <a:rPr lang="fr-FR" dirty="0"/>
              <a:t>Texte</a:t>
            </a:r>
          </a:p>
        </p:txBody>
      </p:sp>
      <p:pic>
        <p:nvPicPr>
          <p:cNvPr id="2" name="Image 1"/>
          <p:cNvPicPr>
            <a:picLocks noChangeAspect="1"/>
          </p:cNvPicPr>
          <p:nvPr userDrawn="1"/>
        </p:nvPicPr>
        <p:blipFill>
          <a:blip r:embed="rId3"/>
          <a:stretch>
            <a:fillRect/>
          </a:stretch>
        </p:blipFill>
        <p:spPr>
          <a:xfrm>
            <a:off x="107504" y="11519"/>
            <a:ext cx="1523824" cy="925723"/>
          </a:xfrm>
          <a:prstGeom prst="rect">
            <a:avLst/>
          </a:prstGeom>
        </p:spPr>
      </p:pic>
    </p:spTree>
    <p:extLst>
      <p:ext uri="{BB962C8B-B14F-4D97-AF65-F5344CB8AC3E}">
        <p14:creationId xmlns:p14="http://schemas.microsoft.com/office/powerpoint/2010/main" val="320130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erg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050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fld id="{22173D19-A951-479C-89F3-24926771D080}" type="datetime1">
              <a:rPr lang="fr-FR" cap="all" smtClean="0"/>
              <a:t>11/03/2024</a:t>
            </a:fld>
            <a:endParaRPr lang="fr-FR" cap="all" dirty="0"/>
          </a:p>
        </p:txBody>
      </p:sp>
      <p:sp>
        <p:nvSpPr>
          <p:cNvPr id="3" name="Espace réservé du pied de page 2"/>
          <p:cNvSpPr>
            <a:spLocks noGrp="1"/>
          </p:cNvSpPr>
          <p:nvPr>
            <p:ph type="ftr" sz="quarter" idx="11"/>
          </p:nvPr>
        </p:nvSpPr>
        <p:spPr bwMode="gray"/>
        <p:txBody>
          <a:bodyPr/>
          <a:lstStyle/>
          <a:p>
            <a:r>
              <a:rPr lang="fr-FR" dirty="0"/>
              <a:t>Direction Générale des Finances Publiques / Direction de l'Immobilier de l'Etat</a:t>
            </a:r>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1089800"/>
          </a:xfrm>
        </p:spPr>
        <p:txBody>
          <a:bodyPr/>
          <a:lstStyle>
            <a:lvl1pPr>
              <a:lnSpc>
                <a:spcPct val="90000"/>
              </a:lnSpc>
              <a:spcAft>
                <a:spcPts val="0"/>
              </a:spcAft>
              <a:defRPr sz="3250" b="1" cap="all" baseline="0">
                <a:latin typeface="Marianne" panose="02000000000000000000" pitchFamily="50" charset="0"/>
              </a:defRPr>
            </a:lvl1pPr>
            <a:lvl2pPr marL="0" indent="0">
              <a:spcBef>
                <a:spcPts val="500"/>
              </a:spcBef>
              <a:spcAft>
                <a:spcPts val="0"/>
              </a:spcAft>
              <a:buNone/>
              <a:defRPr lang="fr-FR" sz="3250" b="1" kern="1200" cap="all" baseline="0" dirty="0" smtClean="0">
                <a:solidFill>
                  <a:schemeClr val="tx1"/>
                </a:solidFill>
                <a:latin typeface="Marianne" panose="02000000000000000000" pitchFamily="50" charset="0"/>
                <a:ea typeface="+mn-ea"/>
                <a:cs typeface="+mn-cs"/>
              </a:defRPr>
            </a:lvl2pPr>
          </a:lstStyle>
          <a:p>
            <a:pPr lvl="0"/>
            <a:r>
              <a:rPr lang="fr-FR" dirty="0"/>
              <a:t>Titre</a:t>
            </a:r>
          </a:p>
          <a:p>
            <a:pPr lvl="1"/>
            <a:r>
              <a:rPr lang="fr-FR" dirty="0"/>
              <a:t>Titre</a:t>
            </a:r>
          </a:p>
          <a:p>
            <a:pPr lvl="1"/>
            <a:endParaRPr lang="fr-FR" dirty="0"/>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10">
            <a:extLst>
              <a:ext uri="{FF2B5EF4-FFF2-40B4-BE49-F238E27FC236}">
                <a16:creationId xmlns:a16="http://schemas.microsoft.com/office/drawing/2014/main" xmlns="" id="{6416B7F6-4152-46BC-B0A7-EEB338AA37DF}"/>
              </a:ext>
            </a:extLst>
          </p:cNvPr>
          <p:cNvSpPr>
            <a:spLocks noGrp="1"/>
          </p:cNvSpPr>
          <p:nvPr>
            <p:ph type="body" sz="quarter" idx="14" hasCustomPrompt="1"/>
          </p:nvPr>
        </p:nvSpPr>
        <p:spPr bwMode="gray">
          <a:xfrm>
            <a:off x="360000" y="3579862"/>
            <a:ext cx="8424000" cy="648072"/>
          </a:xfrm>
        </p:spPr>
        <p:txBody>
          <a:bodyPr/>
          <a:lstStyle>
            <a:lvl1pPr>
              <a:lnSpc>
                <a:spcPct val="90000"/>
              </a:lnSpc>
              <a:spcAft>
                <a:spcPts val="0"/>
              </a:spcAft>
              <a:defRPr sz="3250" b="1" cap="all" baseline="0">
                <a:latin typeface="Marianne" panose="02000000000000000000" pitchFamily="50" charset="0"/>
              </a:defRPr>
            </a:lvl1pPr>
            <a:lvl2pPr marL="0" indent="0">
              <a:spcBef>
                <a:spcPts val="500"/>
              </a:spcBef>
              <a:spcAft>
                <a:spcPts val="0"/>
              </a:spcAft>
              <a:buNone/>
              <a:defRPr sz="1850">
                <a:latin typeface="Marianne" panose="02000000000000000000" pitchFamily="50" charset="0"/>
              </a:defRPr>
            </a:lvl2pPr>
          </a:lstStyle>
          <a:p>
            <a:pPr lvl="1"/>
            <a:r>
              <a:rPr lang="fr-FR" dirty="0"/>
              <a:t>Sous-titre</a:t>
            </a:r>
          </a:p>
          <a:p>
            <a:pPr lvl="1"/>
            <a:r>
              <a:rPr lang="fr-FR" dirty="0"/>
              <a:t>Sous-titre</a:t>
            </a:r>
          </a:p>
        </p:txBody>
      </p:sp>
      <p:pic>
        <p:nvPicPr>
          <p:cNvPr id="4" name="Image 3"/>
          <p:cNvPicPr>
            <a:picLocks noChangeAspect="1"/>
          </p:cNvPicPr>
          <p:nvPr userDrawn="1"/>
        </p:nvPicPr>
        <p:blipFill>
          <a:blip r:embed="rId2"/>
          <a:stretch>
            <a:fillRect/>
          </a:stretch>
        </p:blipFill>
        <p:spPr>
          <a:xfrm>
            <a:off x="180000" y="90000"/>
            <a:ext cx="2933544" cy="1782128"/>
          </a:xfrm>
          <a:prstGeom prst="rect">
            <a:avLst/>
          </a:prstGeom>
        </p:spPr>
      </p:pic>
    </p:spTree>
    <p:extLst>
      <p:ext uri="{BB962C8B-B14F-4D97-AF65-F5344CB8AC3E}">
        <p14:creationId xmlns:p14="http://schemas.microsoft.com/office/powerpoint/2010/main" val="156681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1115616" y="74123"/>
            <a:ext cx="7668383" cy="720000"/>
          </a:xfrm>
        </p:spPr>
        <p:txBody>
          <a:bodyPr wrap="none"/>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fld id="{2E188AC8-CE3D-455B-A9FB-997C46841771}"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a:t>Direction Générale des Finances Publiques / Direction de l'Immobilier de l'Etat</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203598"/>
            <a:ext cx="2520000" cy="321917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205230"/>
            <a:ext cx="2520000" cy="321917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205230"/>
            <a:ext cx="2520000" cy="321917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3069978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0" name="Image 9" descr="Une image contenant extérieur, cité, bâtiment, route&#10;&#10;Description générée automatiquement">
            <a:extLst>
              <a:ext uri="{FF2B5EF4-FFF2-40B4-BE49-F238E27FC236}">
                <a16:creationId xmlns:a16="http://schemas.microsoft.com/office/drawing/2014/main" xmlns="" id="{D29F9AB3-B8A3-4774-9830-85979441DD3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xmlns="" id="{6D5CA385-33B9-4E3D-A4A6-94C78BD4A8E2}"/>
              </a:ext>
            </a:extLst>
          </p:cNvPr>
          <p:cNvSpPr/>
          <p:nvPr userDrawn="1"/>
        </p:nvSpPr>
        <p:spPr>
          <a:xfrm>
            <a:off x="293280" y="4783500"/>
            <a:ext cx="8527191" cy="3634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58D47C29-D9AF-43FE-A8FA-DB084732BDE8}"/>
              </a:ext>
            </a:extLst>
          </p:cNvPr>
          <p:cNvSpPr/>
          <p:nvPr userDrawn="1"/>
        </p:nvSpPr>
        <p:spPr>
          <a:xfrm>
            <a:off x="293280" y="1995686"/>
            <a:ext cx="8527191" cy="14590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2067694"/>
            <a:ext cx="8424000" cy="138701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212167D9-3BB0-4A49-9C19-BE040510FDBC}"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dirty="0"/>
              <a:t>Direction Générale des Finances Publiques / Direction de l'Immobilier de l'Etat</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p:cNvPicPr>
            <a:picLocks noChangeAspect="1"/>
          </p:cNvPicPr>
          <p:nvPr userDrawn="1"/>
        </p:nvPicPr>
        <p:blipFill>
          <a:blip r:embed="rId3"/>
          <a:stretch>
            <a:fillRect/>
          </a:stretch>
        </p:blipFill>
        <p:spPr>
          <a:xfrm>
            <a:off x="293280" y="260895"/>
            <a:ext cx="1174644" cy="713596"/>
          </a:xfrm>
          <a:prstGeom prst="rect">
            <a:avLst/>
          </a:prstGeom>
        </p:spPr>
      </p:pic>
    </p:spTree>
    <p:extLst>
      <p:ext uri="{BB962C8B-B14F-4D97-AF65-F5344CB8AC3E}">
        <p14:creationId xmlns:p14="http://schemas.microsoft.com/office/powerpoint/2010/main" val="137829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hap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D29F9AB3-B8A3-4774-9830-85979441DD3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xmlns="" id="{6D5CA385-33B9-4E3D-A4A6-94C78BD4A8E2}"/>
              </a:ext>
            </a:extLst>
          </p:cNvPr>
          <p:cNvSpPr/>
          <p:nvPr userDrawn="1"/>
        </p:nvSpPr>
        <p:spPr>
          <a:xfrm>
            <a:off x="293280" y="4783500"/>
            <a:ext cx="8527191" cy="3634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58D47C29-D9AF-43FE-A8FA-DB084732BDE8}"/>
              </a:ext>
            </a:extLst>
          </p:cNvPr>
          <p:cNvSpPr/>
          <p:nvPr userDrawn="1"/>
        </p:nvSpPr>
        <p:spPr>
          <a:xfrm>
            <a:off x="293280" y="1995686"/>
            <a:ext cx="8527191" cy="14590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2067694"/>
            <a:ext cx="8424000" cy="138701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9A89036E-3F08-40B5-9BB4-B58FC7A303B4}"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dirty="0"/>
              <a:t>Direction Générale des Finances Publiques / Direction de l'Immobilier de l'Etat</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p:cNvPicPr>
            <a:picLocks noChangeAspect="1"/>
          </p:cNvPicPr>
          <p:nvPr userDrawn="1"/>
        </p:nvPicPr>
        <p:blipFill>
          <a:blip r:embed="rId4"/>
          <a:stretch>
            <a:fillRect/>
          </a:stretch>
        </p:blipFill>
        <p:spPr>
          <a:xfrm>
            <a:off x="179512" y="51470"/>
            <a:ext cx="1710402" cy="1039069"/>
          </a:xfrm>
          <a:prstGeom prst="rect">
            <a:avLst/>
          </a:prstGeom>
        </p:spPr>
      </p:pic>
    </p:spTree>
    <p:extLst>
      <p:ext uri="{BB962C8B-B14F-4D97-AF65-F5344CB8AC3E}">
        <p14:creationId xmlns:p14="http://schemas.microsoft.com/office/powerpoint/2010/main" val="142473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hap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D29F9AB3-B8A3-4774-9830-85979441DD3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12" name="Rectangle 11">
            <a:extLst>
              <a:ext uri="{FF2B5EF4-FFF2-40B4-BE49-F238E27FC236}">
                <a16:creationId xmlns:a16="http://schemas.microsoft.com/office/drawing/2014/main" xmlns="" id="{6D5CA385-33B9-4E3D-A4A6-94C78BD4A8E2}"/>
              </a:ext>
            </a:extLst>
          </p:cNvPr>
          <p:cNvSpPr/>
          <p:nvPr userDrawn="1"/>
        </p:nvSpPr>
        <p:spPr>
          <a:xfrm>
            <a:off x="293280" y="4783500"/>
            <a:ext cx="8527191" cy="3634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58D47C29-D9AF-43FE-A8FA-DB084732BDE8}"/>
              </a:ext>
            </a:extLst>
          </p:cNvPr>
          <p:cNvSpPr/>
          <p:nvPr userDrawn="1"/>
        </p:nvSpPr>
        <p:spPr>
          <a:xfrm>
            <a:off x="293280" y="1995686"/>
            <a:ext cx="8527191" cy="14590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2067694"/>
            <a:ext cx="8424000" cy="138701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A16D1FB5-257C-483D-9C80-892C324A0AD8}"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dirty="0"/>
              <a:t>Direction Générale des Finances Publiques / Direction de l'Immobilier de l'Etat</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p:cNvPicPr>
            <a:picLocks noChangeAspect="1"/>
          </p:cNvPicPr>
          <p:nvPr userDrawn="1"/>
        </p:nvPicPr>
        <p:blipFill>
          <a:blip r:embed="rId3"/>
          <a:stretch>
            <a:fillRect/>
          </a:stretch>
        </p:blipFill>
        <p:spPr>
          <a:xfrm>
            <a:off x="293280" y="114624"/>
            <a:ext cx="1453858" cy="883219"/>
          </a:xfrm>
          <a:prstGeom prst="rect">
            <a:avLst/>
          </a:prstGeom>
        </p:spPr>
      </p:pic>
    </p:spTree>
    <p:extLst>
      <p:ext uri="{BB962C8B-B14F-4D97-AF65-F5344CB8AC3E}">
        <p14:creationId xmlns:p14="http://schemas.microsoft.com/office/powerpoint/2010/main" val="26985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hap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xmlns="" id="{D29F9AB3-B8A3-4774-9830-85979441DD3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xmlns="" id="{6D5CA385-33B9-4E3D-A4A6-94C78BD4A8E2}"/>
              </a:ext>
            </a:extLst>
          </p:cNvPr>
          <p:cNvSpPr/>
          <p:nvPr userDrawn="1"/>
        </p:nvSpPr>
        <p:spPr>
          <a:xfrm>
            <a:off x="293280" y="4783500"/>
            <a:ext cx="8527191" cy="36345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xmlns="" id="{58D47C29-D9AF-43FE-A8FA-DB084732BDE8}"/>
              </a:ext>
            </a:extLst>
          </p:cNvPr>
          <p:cNvSpPr/>
          <p:nvPr userDrawn="1"/>
        </p:nvSpPr>
        <p:spPr>
          <a:xfrm>
            <a:off x="293280" y="1995686"/>
            <a:ext cx="8527191" cy="145902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bwMode="gray">
          <a:xfrm>
            <a:off x="359999" y="2067694"/>
            <a:ext cx="8424000" cy="138701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fld id="{D44A14F1-7B8C-4736-8A6B-E676148AEBFD}"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dirty="0"/>
              <a:t>Direction Générale des Finances Publiques / Direction de l'Immobilier de l'Etat</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pic>
        <p:nvPicPr>
          <p:cNvPr id="6" name="Image 5"/>
          <p:cNvPicPr>
            <a:picLocks noChangeAspect="1"/>
          </p:cNvPicPr>
          <p:nvPr userDrawn="1"/>
        </p:nvPicPr>
        <p:blipFill>
          <a:blip r:embed="rId4"/>
          <a:stretch>
            <a:fillRect/>
          </a:stretch>
        </p:blipFill>
        <p:spPr>
          <a:xfrm>
            <a:off x="282608" y="91078"/>
            <a:ext cx="1440021" cy="874813"/>
          </a:xfrm>
          <a:prstGeom prst="rect">
            <a:avLst/>
          </a:prstGeom>
        </p:spPr>
      </p:pic>
    </p:spTree>
    <p:extLst>
      <p:ext uri="{BB962C8B-B14F-4D97-AF65-F5344CB8AC3E}">
        <p14:creationId xmlns:p14="http://schemas.microsoft.com/office/powerpoint/2010/main" val="255452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re et textes 3 colonnes">
    <p:spTree>
      <p:nvGrpSpPr>
        <p:cNvPr id="1" name=""/>
        <p:cNvGrpSpPr/>
        <p:nvPr/>
      </p:nvGrpSpPr>
      <p:grpSpPr>
        <a:xfrm>
          <a:off x="0" y="0"/>
          <a:ext cx="0" cy="0"/>
          <a:chOff x="0" y="0"/>
          <a:chExt cx="0" cy="0"/>
        </a:xfrm>
      </p:grpSpPr>
      <p:sp>
        <p:nvSpPr>
          <p:cNvPr id="10" name="Espace réservé du texte 9"/>
          <p:cNvSpPr>
            <a:spLocks noGrp="1"/>
          </p:cNvSpPr>
          <p:nvPr>
            <p:ph type="body" sz="quarter" idx="13" hasCustomPrompt="1"/>
          </p:nvPr>
        </p:nvSpPr>
        <p:spPr bwMode="gray">
          <a:xfrm>
            <a:off x="1115616" y="74123"/>
            <a:ext cx="7668384" cy="719999"/>
          </a:xfrm>
        </p:spPr>
        <p:txBody>
          <a:bodyPr/>
          <a:lstStyle>
            <a:lvl1pPr marL="108000" indent="-108000" algn="r">
              <a:spcAft>
                <a:spcPts val="0"/>
              </a:spcAft>
              <a:buFont typeface="+mj-lt"/>
              <a:buAutoNum type="arabicPeriod"/>
              <a:defRPr sz="2250" b="1"/>
            </a:lvl1pPr>
            <a:lvl2pPr marL="108000" indent="-108000" algn="r">
              <a:spcBef>
                <a:spcPts val="0"/>
              </a:spcBef>
              <a:spcAft>
                <a:spcPts val="0"/>
              </a:spcAft>
              <a:buFont typeface="+mj-lt"/>
              <a:buAutoNum type="alphaLcPeriod"/>
              <a:defRPr sz="1800"/>
            </a:lvl2pPr>
          </a:lstStyle>
          <a:p>
            <a:pPr lvl="0"/>
            <a:r>
              <a:rPr lang="fr-FR" dirty="0"/>
              <a:t>Titre</a:t>
            </a:r>
          </a:p>
          <a:p>
            <a:pPr lvl="1"/>
            <a:r>
              <a:rPr lang="fr-FR" dirty="0"/>
              <a:t>Sous-titre</a:t>
            </a:r>
          </a:p>
        </p:txBody>
      </p:sp>
      <p:sp>
        <p:nvSpPr>
          <p:cNvPr id="2" name="Titre 1"/>
          <p:cNvSpPr>
            <a:spLocks noGrp="1"/>
          </p:cNvSpPr>
          <p:nvPr>
            <p:ph type="title" hasCustomPrompt="1"/>
          </p:nvPr>
        </p:nvSpPr>
        <p:spPr bwMode="gray">
          <a:xfrm>
            <a:off x="359999" y="1189420"/>
            <a:ext cx="8424000" cy="720000"/>
          </a:xfrm>
        </p:spPr>
        <p:txBody>
          <a:bodyPr anchor="t"/>
          <a:lstStyle>
            <a:lvl1pPr>
              <a:defRPr sz="1400" b="0"/>
            </a:lvl1pPr>
          </a:lstStyle>
          <a:p>
            <a:r>
              <a:rPr lang="fr-FR" dirty="0"/>
              <a:t>Texte</a:t>
            </a:r>
          </a:p>
        </p:txBody>
      </p:sp>
      <p:sp>
        <p:nvSpPr>
          <p:cNvPr id="3" name="Espace réservé de la date 2"/>
          <p:cNvSpPr>
            <a:spLocks noGrp="1"/>
          </p:cNvSpPr>
          <p:nvPr>
            <p:ph type="dt" sz="half" idx="10"/>
          </p:nvPr>
        </p:nvSpPr>
        <p:spPr bwMode="gray"/>
        <p:txBody>
          <a:bodyPr/>
          <a:lstStyle/>
          <a:p>
            <a:pPr algn="r"/>
            <a:fld id="{B2E2363B-7D73-4CFE-B2E5-7279E48EC822}"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a:t>Direction Générale des Finances Publiques / Direction de l'Immobilier de l'Etat</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59999" y="2067694"/>
            <a:ext cx="2520000" cy="2342306"/>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2067694"/>
            <a:ext cx="2520000" cy="2342306"/>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2067694"/>
            <a:ext cx="2520000" cy="2342306"/>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62177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erge_1">
    <p:spTree>
      <p:nvGrpSpPr>
        <p:cNvPr id="1" name=""/>
        <p:cNvGrpSpPr/>
        <p:nvPr/>
      </p:nvGrpSpPr>
      <p:grpSpPr>
        <a:xfrm>
          <a:off x="0" y="0"/>
          <a:ext cx="0" cy="0"/>
          <a:chOff x="0" y="0"/>
          <a:chExt cx="0" cy="0"/>
        </a:xfrm>
      </p:grpSpPr>
      <p:sp>
        <p:nvSpPr>
          <p:cNvPr id="10" name="Espace réservé du texte 9"/>
          <p:cNvSpPr>
            <a:spLocks noGrp="1"/>
          </p:cNvSpPr>
          <p:nvPr>
            <p:ph type="body" sz="quarter" idx="13" hasCustomPrompt="1"/>
          </p:nvPr>
        </p:nvSpPr>
        <p:spPr bwMode="gray">
          <a:xfrm>
            <a:off x="1115616" y="74123"/>
            <a:ext cx="7668384" cy="719999"/>
          </a:xfrm>
        </p:spPr>
        <p:txBody>
          <a:bodyPr/>
          <a:lstStyle>
            <a:lvl1pPr marL="108000" indent="-108000" algn="r">
              <a:spcAft>
                <a:spcPts val="0"/>
              </a:spcAft>
              <a:buFont typeface="+mj-lt"/>
              <a:buAutoNum type="arabicPeriod"/>
              <a:defRPr sz="2250" b="1"/>
            </a:lvl1pPr>
            <a:lvl2pPr marL="108000" indent="-108000" algn="r">
              <a:spcBef>
                <a:spcPts val="0"/>
              </a:spcBef>
              <a:spcAft>
                <a:spcPts val="0"/>
              </a:spcAft>
              <a:buFont typeface="+mj-lt"/>
              <a:buAutoNum type="alphaLcPeriod"/>
              <a:defRPr sz="1800"/>
            </a:lvl2pPr>
          </a:lstStyle>
          <a:p>
            <a:pPr lvl="0"/>
            <a:r>
              <a:rPr lang="fr-FR" dirty="0"/>
              <a:t>Titre</a:t>
            </a:r>
          </a:p>
          <a:p>
            <a:pPr lvl="1"/>
            <a:r>
              <a:rPr lang="fr-FR" dirty="0"/>
              <a:t>Sous-titre</a:t>
            </a:r>
          </a:p>
        </p:txBody>
      </p:sp>
      <p:sp>
        <p:nvSpPr>
          <p:cNvPr id="3" name="Espace réservé de la date 2"/>
          <p:cNvSpPr>
            <a:spLocks noGrp="1"/>
          </p:cNvSpPr>
          <p:nvPr>
            <p:ph type="dt" sz="half" idx="10"/>
          </p:nvPr>
        </p:nvSpPr>
        <p:spPr bwMode="gray"/>
        <p:txBody>
          <a:bodyPr/>
          <a:lstStyle/>
          <a:p>
            <a:pPr algn="r"/>
            <a:fld id="{41FD443C-C6AA-4E2E-8151-F4D002A85EC5}" type="datetime1">
              <a:rPr lang="fr-FR" cap="all" smtClean="0"/>
              <a:t>11/03/2024</a:t>
            </a:fld>
            <a:endParaRPr lang="fr-FR" cap="all" dirty="0"/>
          </a:p>
        </p:txBody>
      </p:sp>
      <p:sp>
        <p:nvSpPr>
          <p:cNvPr id="4" name="Espace réservé du pied de page 3"/>
          <p:cNvSpPr>
            <a:spLocks noGrp="1"/>
          </p:cNvSpPr>
          <p:nvPr>
            <p:ph type="ftr" sz="quarter" idx="11"/>
          </p:nvPr>
        </p:nvSpPr>
        <p:spPr bwMode="gray"/>
        <p:txBody>
          <a:bodyPr/>
          <a:lstStyle/>
          <a:p>
            <a:r>
              <a:rPr lang="fr-FR"/>
              <a:t>Direction Générale des Finances Publiques / Direction de l'Immobilier de l'Etat</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2365665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1115616" y="74123"/>
            <a:ext cx="7668383" cy="720000"/>
          </a:xfrm>
          <a:prstGeom prst="rect">
            <a:avLst/>
          </a:prstGeom>
        </p:spPr>
        <p:txBody>
          <a:bodyPr vert="horz" lIns="0" tIns="0" rIns="0" bIns="0" rtlCol="0" anchor="ctr" anchorCtr="0">
            <a:noAutofit/>
          </a:bodyPr>
          <a:lstStyle/>
          <a:p>
            <a:r>
              <a:rPr lang="fr-FR" noProof="0" dirty="0"/>
              <a:t>Titre</a:t>
            </a:r>
          </a:p>
        </p:txBody>
      </p:sp>
      <p:sp>
        <p:nvSpPr>
          <p:cNvPr id="3" name="Espace réservé du texte 2"/>
          <p:cNvSpPr>
            <a:spLocks noGrp="1"/>
          </p:cNvSpPr>
          <p:nvPr>
            <p:ph type="body" idx="1"/>
          </p:nvPr>
        </p:nvSpPr>
        <p:spPr bwMode="gray">
          <a:xfrm>
            <a:off x="359999" y="1059584"/>
            <a:ext cx="8424000" cy="3350416"/>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0">
                <a:solidFill>
                  <a:schemeClr val="tx1"/>
                </a:solidFill>
                <a:latin typeface="Marianne" panose="02000000000000000000" pitchFamily="50" charset="0"/>
              </a:defRPr>
            </a:lvl1pPr>
          </a:lstStyle>
          <a:p>
            <a:pPr algn="r"/>
            <a:fld id="{ED77AEAE-7F69-4DD9-BCBE-0F0EF120FBB8}" type="datetime1">
              <a:rPr lang="fr-FR" cap="all" smtClean="0"/>
              <a:t>11/03/2024</a:t>
            </a:fld>
            <a:endParaRPr lang="fr-FR" cap="all" dirty="0"/>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0">
                <a:solidFill>
                  <a:schemeClr val="tx1"/>
                </a:solidFill>
                <a:latin typeface="Marianne" panose="02000000000000000000" pitchFamily="50" charset="0"/>
              </a:defRPr>
            </a:lvl1pPr>
          </a:lstStyle>
          <a:p>
            <a:r>
              <a:rPr lang="fr-FR"/>
              <a:t>Direction Générale des Finances Publiques / Direction de l'Immobilier de l'Etat</a:t>
            </a:r>
            <a:endParaRPr lang="fr-FR" dirty="0"/>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0">
                <a:solidFill>
                  <a:schemeClr val="tx1"/>
                </a:solidFill>
                <a:latin typeface="Marianne" panose="02000000000000000000" pitchFamily="50" charset="0"/>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userDrawn="1"/>
        </p:nvPicPr>
        <p:blipFill>
          <a:blip r:embed="rId14"/>
          <a:stretch>
            <a:fillRect/>
          </a:stretch>
        </p:blipFill>
        <p:spPr>
          <a:xfrm>
            <a:off x="21939" y="74123"/>
            <a:ext cx="984147" cy="597869"/>
          </a:xfrm>
          <a:prstGeom prst="rect">
            <a:avLst/>
          </a:prstGeom>
        </p:spPr>
      </p:pic>
    </p:spTree>
    <p:extLst>
      <p:ext uri="{BB962C8B-B14F-4D97-AF65-F5344CB8AC3E}">
        <p14:creationId xmlns:p14="http://schemas.microsoft.com/office/powerpoint/2010/main" val="417268116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3" r:id="rId6"/>
    <p:sldLayoutId id="2147483834" r:id="rId7"/>
    <p:sldLayoutId id="2147483848" r:id="rId8"/>
    <p:sldLayoutId id="2147483858" r:id="rId9"/>
    <p:sldLayoutId id="2147483854" r:id="rId10"/>
    <p:sldLayoutId id="2147483859" r:id="rId11"/>
    <p:sldLayoutId id="2147483860" r:id="rId12"/>
  </p:sldLayoutIdLst>
  <p:hf hdr="0"/>
  <p:txStyles>
    <p:titleStyle>
      <a:lvl1pPr algn="l" defTabSz="914400" rtl="0" eaLnBrk="1" latinLnBrk="0" hangingPunct="1">
        <a:lnSpc>
          <a:spcPct val="90000"/>
        </a:lnSpc>
        <a:spcBef>
          <a:spcPct val="0"/>
        </a:spcBef>
        <a:buNone/>
        <a:defRPr sz="2550" b="1" kern="1200">
          <a:solidFill>
            <a:schemeClr val="tx1"/>
          </a:solidFill>
          <a:latin typeface="Marianne" panose="02000000000000000000" pitchFamily="50" charset="0"/>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830305"/>
      </p:ext>
    </p:extLst>
  </p:cSld>
  <p:clrMap bg1="lt1" tx1="dk1" bg2="lt2" tx2="dk2" accent1="accent1" accent2="accent2" accent3="accent3" accent4="accent4" accent5="accent5" accent6="accent6" hlink="hlink" folHlink="folHlink"/>
  <p:sldLayoutIdLst>
    <p:sldLayoutId id="2147483851" r:id="rId1"/>
  </p:sldLayoutIdLst>
  <p:hf hdr="0"/>
  <p:txStyles>
    <p:titleStyle>
      <a:lvl1pPr algn="l" defTabSz="914400" rtl="0" eaLnBrk="1" latinLnBrk="0" hangingPunct="1">
        <a:lnSpc>
          <a:spcPct val="90000"/>
        </a:lnSpc>
        <a:spcBef>
          <a:spcPct val="0"/>
        </a:spcBef>
        <a:buNone/>
        <a:defRPr sz="2550" b="1" kern="1200">
          <a:solidFill>
            <a:schemeClr val="tx1"/>
          </a:solidFill>
          <a:latin typeface="Marianne" panose="02000000000000000000" pitchFamily="50" charset="0"/>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528882"/>
      </p:ext>
    </p:extLst>
  </p:cSld>
  <p:clrMap bg1="lt1" tx1="dk1" bg2="lt2" tx2="dk2" accent1="accent1" accent2="accent2" accent3="accent3" accent4="accent4" accent5="accent5" accent6="accent6" hlink="hlink" folHlink="folHlink"/>
  <p:sldLayoutIdLst>
    <p:sldLayoutId id="2147483857" r:id="rId1"/>
  </p:sldLayoutIdLst>
  <p:hf hdr="0"/>
  <p:txStyles>
    <p:titleStyle>
      <a:lvl1pPr algn="l" defTabSz="914400" rtl="0" eaLnBrk="1" latinLnBrk="0" hangingPunct="1">
        <a:lnSpc>
          <a:spcPct val="90000"/>
        </a:lnSpc>
        <a:spcBef>
          <a:spcPct val="0"/>
        </a:spcBef>
        <a:buNone/>
        <a:defRPr sz="2550" b="1" kern="1200">
          <a:solidFill>
            <a:schemeClr val="tx1"/>
          </a:solidFill>
          <a:latin typeface="Marianne" panose="02000000000000000000" pitchFamily="50" charset="0"/>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arianne" panose="02000000000000000000" pitchFamily="50" charset="0"/>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arianne" panose="02000000000000000000" pitchFamily="50" charset="0"/>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arianne" panose="02000000000000000000" pitchFamily="50" charset="0"/>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arianne" panose="02000000000000000000" pitchFamily="50" charset="0"/>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arianne" panose="02000000000000000000"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24.jpeg"/><Relationship Id="rId7" Type="http://schemas.openxmlformats.org/officeDocument/2006/relationships/image" Target="../media/image20.png"/><Relationship Id="rId12" Type="http://schemas.openxmlformats.org/officeDocument/2006/relationships/image" Target="../media/image23.jpeg"/><Relationship Id="rId2" Type="http://schemas.openxmlformats.org/officeDocument/2006/relationships/image" Target="../media/image18.png"/><Relationship Id="rId16"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6.jpeg"/><Relationship Id="rId10" Type="http://schemas.openxmlformats.org/officeDocument/2006/relationships/image" Target="../media/image45.bin"/><Relationship Id="rId4" Type="http://schemas.openxmlformats.org/officeDocument/2006/relationships/image" Target="../media/image39.svg"/><Relationship Id="rId9" Type="http://schemas.openxmlformats.org/officeDocument/2006/relationships/image" Target="../media/image21.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3" Type="http://schemas.openxmlformats.org/officeDocument/2006/relationships/image" Target="../media/image31.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29.png"/><Relationship Id="rId15" Type="http://schemas.openxmlformats.org/officeDocument/2006/relationships/image" Target="../media/image81.png"/><Relationship Id="rId10" Type="http://schemas.openxmlformats.org/officeDocument/2006/relationships/image" Target="../media/image76.jpeg"/><Relationship Id="rId4" Type="http://schemas.openxmlformats.org/officeDocument/2006/relationships/image" Target="../media/image28.png"/><Relationship Id="rId9" Type="http://schemas.openxmlformats.org/officeDocument/2006/relationships/image" Target="../media/image75.png"/><Relationship Id="rId1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8.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8.png"/><Relationship Id="rId7" Type="http://schemas.openxmlformats.org/officeDocument/2006/relationships/image" Target="../media/image104.png"/><Relationship Id="rId2"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108.pn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29.png"/><Relationship Id="rId9" Type="http://schemas.openxmlformats.org/officeDocument/2006/relationships/image" Target="../media/image106.jpeg"/></Relationships>
</file>

<file path=ppt/slides/_rels/slide25.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8.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8.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28.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image" Target="../media/image127.jpeg"/><Relationship Id="rId1" Type="http://schemas.openxmlformats.org/officeDocument/2006/relationships/slideLayout" Target="../slideLayouts/slideLayout8.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8.xml"/><Relationship Id="rId4" Type="http://schemas.openxmlformats.org/officeDocument/2006/relationships/image" Target="../media/image1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3" Type="http://schemas.openxmlformats.org/officeDocument/2006/relationships/image" Target="../media/image71.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 Type="http://schemas.openxmlformats.org/officeDocument/2006/relationships/slideLayout" Target="../slideLayouts/slideLayout8.xml"/><Relationship Id="rId16" Type="http://schemas.openxmlformats.org/officeDocument/2006/relationships/image" Target="../media/image145.png"/><Relationship Id="rId1" Type="http://schemas.openxmlformats.org/officeDocument/2006/relationships/tags" Target="../tags/tag1.xml"/><Relationship Id="rId6" Type="http://schemas.openxmlformats.org/officeDocument/2006/relationships/image" Target="../media/image29.png"/><Relationship Id="rId11" Type="http://schemas.openxmlformats.org/officeDocument/2006/relationships/image" Target="../media/image140.png"/><Relationship Id="rId5" Type="http://schemas.openxmlformats.org/officeDocument/2006/relationships/image" Target="../media/image28.png"/><Relationship Id="rId15" Type="http://schemas.openxmlformats.org/officeDocument/2006/relationships/image" Target="../media/image144.png"/><Relationship Id="rId10" Type="http://schemas.openxmlformats.org/officeDocument/2006/relationships/image" Target="../media/image139.png"/><Relationship Id="rId4" Type="http://schemas.openxmlformats.org/officeDocument/2006/relationships/image" Target="../media/image107.png"/><Relationship Id="rId9" Type="http://schemas.openxmlformats.org/officeDocument/2006/relationships/image" Target="../media/image138.png"/><Relationship Id="rId14" Type="http://schemas.openxmlformats.org/officeDocument/2006/relationships/image" Target="../media/image143.png"/></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698670095" TargetMode="Externa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148.png"/><Relationship Id="rId4" Type="http://schemas.openxmlformats.org/officeDocument/2006/relationships/image" Target="../media/image147.png"/></Relationships>
</file>

<file path=ppt/slides/_rels/slide3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150.png"/></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59.png"/><Relationship Id="rId3" Type="http://schemas.openxmlformats.org/officeDocument/2006/relationships/image" Target="../media/image153.jpeg"/><Relationship Id="rId7" Type="http://schemas.openxmlformats.org/officeDocument/2006/relationships/image" Target="../media/image157.jpeg"/><Relationship Id="rId12" Type="http://schemas.openxmlformats.org/officeDocument/2006/relationships/image" Target="../media/image184.svg"/><Relationship Id="rId17" Type="http://schemas.openxmlformats.org/officeDocument/2006/relationships/image" Target="../media/image162.png"/><Relationship Id="rId2" Type="http://schemas.openxmlformats.org/officeDocument/2006/relationships/image" Target="../media/image152.jpeg"/><Relationship Id="rId16" Type="http://schemas.openxmlformats.org/officeDocument/2006/relationships/image" Target="../media/image161.png"/><Relationship Id="rId1" Type="http://schemas.openxmlformats.org/officeDocument/2006/relationships/slideLayout" Target="../slideLayouts/slideLayout8.xml"/><Relationship Id="rId6" Type="http://schemas.openxmlformats.org/officeDocument/2006/relationships/image" Target="../media/image156.jpeg"/><Relationship Id="rId5" Type="http://schemas.openxmlformats.org/officeDocument/2006/relationships/image" Target="../media/image155.jpeg"/><Relationship Id="rId15" Type="http://schemas.openxmlformats.org/officeDocument/2006/relationships/image" Target="../media/image160.png"/><Relationship Id="rId4" Type="http://schemas.openxmlformats.org/officeDocument/2006/relationships/image" Target="../media/image154.jpeg"/><Relationship Id="rId14" Type="http://schemas.openxmlformats.org/officeDocument/2006/relationships/image" Target="../media/image186.svg"/></Relationships>
</file>

<file path=ppt/slides/_rels/slide3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image" Target="../media/image163.png"/><Relationship Id="rId1" Type="http://schemas.openxmlformats.org/officeDocument/2006/relationships/slideLayout" Target="../slideLayouts/slideLayout8.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png"/></Relationships>
</file>

<file path=ppt/slides/_rels/slide37.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png"/><Relationship Id="rId12" Type="http://schemas.openxmlformats.org/officeDocument/2006/relationships/image" Target="../media/image207.svg"/><Relationship Id="rId2" Type="http://schemas.openxmlformats.org/officeDocument/2006/relationships/image" Target="../media/image170.jpeg"/><Relationship Id="rId1" Type="http://schemas.openxmlformats.org/officeDocument/2006/relationships/slideLayout" Target="../slideLayouts/slideLayout8.xml"/><Relationship Id="rId6" Type="http://schemas.openxmlformats.org/officeDocument/2006/relationships/image" Target="../media/image174.jpeg"/><Relationship Id="rId11" Type="http://schemas.openxmlformats.org/officeDocument/2006/relationships/image" Target="../media/image176.png"/><Relationship Id="rId5" Type="http://schemas.openxmlformats.org/officeDocument/2006/relationships/image" Target="../media/image173.jpeg"/><Relationship Id="rId10" Type="http://schemas.openxmlformats.org/officeDocument/2006/relationships/image" Target="../media/image205.svg"/><Relationship Id="rId4" Type="http://schemas.openxmlformats.org/officeDocument/2006/relationships/image" Target="../media/image172.jpeg"/></Relationships>
</file>

<file path=ppt/slides/_rels/slide38.xml.rels><?xml version="1.0" encoding="UTF-8" standalone="yes"?>
<Relationships xmlns="http://schemas.openxmlformats.org/package/2006/relationships"><Relationship Id="rId3" Type="http://schemas.openxmlformats.org/officeDocument/2006/relationships/image" Target="../media/image178.jpeg"/><Relationship Id="rId12" Type="http://schemas.openxmlformats.org/officeDocument/2006/relationships/image" Target="../media/image207.svg"/><Relationship Id="rId2" Type="http://schemas.openxmlformats.org/officeDocument/2006/relationships/image" Target="../media/image177.jpeg"/><Relationship Id="rId1" Type="http://schemas.openxmlformats.org/officeDocument/2006/relationships/slideLayout" Target="../slideLayouts/slideLayout8.xml"/><Relationship Id="rId11"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205.svg"/><Relationship Id="rId4" Type="http://schemas.openxmlformats.org/officeDocument/2006/relationships/image" Target="../media/image179.jpeg"/></Relationships>
</file>

<file path=ppt/slides/_rels/slide39.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207.svg"/><Relationship Id="rId2" Type="http://schemas.openxmlformats.org/officeDocument/2006/relationships/image" Target="../media/image180.jpeg"/><Relationship Id="rId1" Type="http://schemas.openxmlformats.org/officeDocument/2006/relationships/slideLayout" Target="../slideLayouts/slideLayout8.xml"/><Relationship Id="rId6" Type="http://schemas.openxmlformats.org/officeDocument/2006/relationships/image" Target="../media/image176.png"/><Relationship Id="rId5" Type="http://schemas.openxmlformats.org/officeDocument/2006/relationships/image" Target="../media/image205.sv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207.svg"/><Relationship Id="rId2" Type="http://schemas.openxmlformats.org/officeDocument/2006/relationships/image" Target="../media/image181.jpeg"/><Relationship Id="rId1" Type="http://schemas.openxmlformats.org/officeDocument/2006/relationships/slideLayout" Target="../slideLayouts/slideLayout8.xml"/><Relationship Id="rId6" Type="http://schemas.openxmlformats.org/officeDocument/2006/relationships/image" Target="../media/image176.png"/><Relationship Id="rId5" Type="http://schemas.openxmlformats.org/officeDocument/2006/relationships/image" Target="../media/image205.svg"/></Relationships>
</file>

<file path=ppt/slides/_rels/slide4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8.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42.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8.png"/><Relationship Id="rId7" Type="http://schemas.openxmlformats.org/officeDocument/2006/relationships/image" Target="../media/image191.jpeg"/><Relationship Id="rId2" Type="http://schemas.openxmlformats.org/officeDocument/2006/relationships/image" Target="../media/image187.png"/><Relationship Id="rId1" Type="http://schemas.openxmlformats.org/officeDocument/2006/relationships/slideLayout" Target="../slideLayouts/slideLayout8.xml"/><Relationship Id="rId6" Type="http://schemas.openxmlformats.org/officeDocument/2006/relationships/image" Target="../media/image190.jpeg"/><Relationship Id="rId5" Type="http://schemas.openxmlformats.org/officeDocument/2006/relationships/image" Target="cid:image001.jpg@01D42F1E.A56C2780" TargetMode="External"/><Relationship Id="rId10" Type="http://schemas.openxmlformats.org/officeDocument/2006/relationships/image" Target="../media/image194.jpeg"/><Relationship Id="rId4" Type="http://schemas.openxmlformats.org/officeDocument/2006/relationships/image" Target="../media/image189.jpeg"/><Relationship Id="rId9" Type="http://schemas.openxmlformats.org/officeDocument/2006/relationships/image" Target="../media/image193.jpeg"/></Relationships>
</file>

<file path=ppt/slides/_rels/slide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95.jpeg"/><Relationship Id="rId1" Type="http://schemas.openxmlformats.org/officeDocument/2006/relationships/slideLayout" Target="../slideLayouts/slideLayout8.xml"/><Relationship Id="rId6" Type="http://schemas.openxmlformats.org/officeDocument/2006/relationships/image" Target="../media/image221.svg"/><Relationship Id="rId5" Type="http://schemas.openxmlformats.org/officeDocument/2006/relationships/image" Target="../media/image196.png"/><Relationship Id="rId4" Type="http://schemas.openxmlformats.org/officeDocument/2006/relationships/image" Target="../media/image205.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www.insee.fr/fr/statistiques/5039883?sommaire=5040030"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25652CDD-5CA7-426B-9591-F88F6C25329C}" type="datetime1">
              <a:rPr lang="fr-FR" smtClean="0"/>
              <a:t>11/03/2024</a:t>
            </a:fld>
            <a:endParaRPr lang="fr-FR" dirty="0"/>
          </a:p>
        </p:txBody>
      </p:sp>
      <p:sp>
        <p:nvSpPr>
          <p:cNvPr id="8" name="Espace réservé du pied de page 7"/>
          <p:cNvSpPr>
            <a:spLocks noGrp="1"/>
          </p:cNvSpPr>
          <p:nvPr>
            <p:ph type="ftr" sz="quarter" idx="11"/>
          </p:nvPr>
        </p:nvSpPr>
        <p:spPr>
          <a:xfrm>
            <a:off x="720000" y="4443957"/>
            <a:ext cx="6516296" cy="375939"/>
          </a:xfrm>
        </p:spPr>
        <p:txBody>
          <a:bodyPr/>
          <a:lstStyle/>
          <a:p>
            <a:r>
              <a:rPr lang="fr-FR" dirty="0">
                <a:latin typeface="Marianne" panose="02000000000000000000" pitchFamily="50" charset="0"/>
              </a:rPr>
              <a:t>Direction Générale des Finances Publiques / Direction de l'Immobilier de l'Etat</a:t>
            </a:r>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1</a:t>
            </a:fld>
            <a:endParaRPr lang="fr-FR" dirty="0"/>
          </a:p>
        </p:txBody>
      </p:sp>
      <p:sp>
        <p:nvSpPr>
          <p:cNvPr id="6" name="Titre 5"/>
          <p:cNvSpPr>
            <a:spLocks noGrp="1"/>
          </p:cNvSpPr>
          <p:nvPr>
            <p:ph type="title"/>
          </p:nvPr>
        </p:nvSpPr>
        <p:spPr/>
        <p:txBody>
          <a:bodyPr/>
          <a:lstStyle/>
          <a:p>
            <a:endParaRPr lang="fr-FR"/>
          </a:p>
        </p:txBody>
      </p:sp>
    </p:spTree>
    <p:extLst>
      <p:ext uri="{BB962C8B-B14F-4D97-AF65-F5344CB8AC3E}">
        <p14:creationId xmlns:p14="http://schemas.microsoft.com/office/powerpoint/2010/main" val="62429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10</a:t>
            </a:fld>
            <a:endParaRPr lang="fr-FR" dirty="0"/>
          </a:p>
        </p:txBody>
      </p:sp>
      <p:sp>
        <p:nvSpPr>
          <p:cNvPr id="11" name="ZoneTexte 10"/>
          <p:cNvSpPr txBox="1"/>
          <p:nvPr/>
        </p:nvSpPr>
        <p:spPr>
          <a:xfrm>
            <a:off x="3312000" y="2917429"/>
            <a:ext cx="5040560" cy="1107996"/>
          </a:xfrm>
          <a:prstGeom prst="rect">
            <a:avLst/>
          </a:prstGeom>
          <a:noFill/>
        </p:spPr>
        <p:txBody>
          <a:bodyPr wrap="square" rtlCol="0">
            <a:spAutoFit/>
          </a:bodyPr>
          <a:lstStyle/>
          <a:p>
            <a:pPr algn="just"/>
            <a:r>
              <a:rPr lang="fr-FR" sz="1100" dirty="0">
                <a:solidFill>
                  <a:schemeClr val="bg1"/>
                </a:solidFill>
              </a:rPr>
              <a:t>Au-delà des deux premières conditions, </a:t>
            </a:r>
            <a:r>
              <a:rPr lang="fr-FR" sz="1100" b="1" dirty="0">
                <a:solidFill>
                  <a:schemeClr val="bg1"/>
                </a:solidFill>
              </a:rPr>
              <a:t>la troisième condition liée au bouleversement de l’économie générale du contrat doit être clairement démontrée par le cocontractant qui s’en prévaut.</a:t>
            </a:r>
            <a:r>
              <a:rPr lang="fr-FR" sz="1100" dirty="0">
                <a:solidFill>
                  <a:schemeClr val="bg1"/>
                </a:solidFill>
              </a:rPr>
              <a:t> </a:t>
            </a:r>
          </a:p>
          <a:p>
            <a:pPr algn="just"/>
            <a:r>
              <a:rPr lang="fr-FR" sz="1100" dirty="0">
                <a:solidFill>
                  <a:schemeClr val="bg1"/>
                </a:solidFill>
              </a:rPr>
              <a:t> </a:t>
            </a:r>
          </a:p>
          <a:p>
            <a:pPr algn="just"/>
            <a:r>
              <a:rPr lang="fr-FR" sz="1100" b="1" dirty="0">
                <a:solidFill>
                  <a:schemeClr val="bg1"/>
                </a:solidFill>
              </a:rPr>
              <a:t>Le titulaire ne peut invoquer un simple manque à gagner ou même une disparition totale de son bénéfice.</a:t>
            </a:r>
            <a:endParaRPr lang="fr-FR" sz="1100" dirty="0">
              <a:solidFill>
                <a:schemeClr val="bg1"/>
              </a:solidFill>
            </a:endParaRPr>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xmlns="" id="{3E4A9373-404A-401C-8801-B523D2D37A9E}"/>
              </a:ext>
            </a:extLst>
          </p:cNvPr>
          <p:cNvSpPr txBox="1"/>
          <p:nvPr/>
        </p:nvSpPr>
        <p:spPr>
          <a:xfrm>
            <a:off x="7092280" y="4299942"/>
            <a:ext cx="1944216" cy="272863"/>
          </a:xfrm>
          <a:prstGeom prst="rect">
            <a:avLst/>
          </a:prstGeom>
        </p:spPr>
        <p:txBody>
          <a:bodyPr vert="horz" lIns="0" tIns="0" rIns="0" bIns="0" rtlCol="0">
            <a:noAutofit/>
          </a:bodyPr>
          <a:lstStyle>
            <a:lvl1pPr indent="0">
              <a:lnSpc>
                <a:spcPct val="100000"/>
              </a:lnSpc>
              <a:spcBef>
                <a:spcPts val="300"/>
              </a:spcBef>
              <a:spcAft>
                <a:spcPts val="600"/>
              </a:spcAft>
              <a:buFont typeface="Arial" panose="020B0604020202020204" pitchFamily="34" charset="0"/>
              <a:buNone/>
              <a:defRPr sz="1200"/>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r>
              <a:rPr lang="fr-FR" sz="900" i="1" dirty="0"/>
              <a:t>Source </a:t>
            </a:r>
            <a:r>
              <a:rPr lang="fr-FR" sz="900" i="1" dirty="0" err="1"/>
              <a:t>Neonomade</a:t>
            </a:r>
            <a:r>
              <a:rPr lang="fr-FR" sz="900" i="1" dirty="0"/>
              <a:t> étude avril 2022</a:t>
            </a:r>
          </a:p>
        </p:txBody>
      </p:sp>
      <p:sp>
        <p:nvSpPr>
          <p:cNvPr id="12"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Le secteur privé – la demande des grandes entreprises</a:t>
            </a:r>
          </a:p>
          <a:p>
            <a:pPr marL="0" lvl="1" indent="0">
              <a:buNone/>
            </a:pPr>
            <a:r>
              <a:rPr lang="fr-FR" dirty="0" smtClean="0"/>
              <a:t>Le </a:t>
            </a:r>
            <a:r>
              <a:rPr lang="fr-FR" dirty="0" err="1" smtClean="0"/>
              <a:t>coworking</a:t>
            </a:r>
            <a:r>
              <a:rPr lang="fr-FR" dirty="0" smtClean="0"/>
              <a:t> à la demande, encore émergent</a:t>
            </a:r>
            <a:endParaRPr lang="fr-FR" dirty="0"/>
          </a:p>
        </p:txBody>
      </p:sp>
      <p:sp>
        <p:nvSpPr>
          <p:cNvPr id="14" name="ZoneTexte 13">
            <a:extLst>
              <a:ext uri="{FF2B5EF4-FFF2-40B4-BE49-F238E27FC236}">
                <a16:creationId xmlns:a16="http://schemas.microsoft.com/office/drawing/2014/main" xmlns="" id="{B23F2988-1AA3-764C-89D1-FCFE976A4ADA}"/>
              </a:ext>
            </a:extLst>
          </p:cNvPr>
          <p:cNvSpPr txBox="1"/>
          <p:nvPr/>
        </p:nvSpPr>
        <p:spPr>
          <a:xfrm>
            <a:off x="395536" y="1303476"/>
            <a:ext cx="3024336" cy="2708434"/>
          </a:xfrm>
          <a:prstGeom prst="rect">
            <a:avLst/>
          </a:prstGeom>
          <a:noFill/>
        </p:spPr>
        <p:txBody>
          <a:bodyPr wrap="square" lIns="0" tIns="0" rIns="0" bIns="0" rtlCol="0">
            <a:spAutoFit/>
          </a:bodyPr>
          <a:lstStyle/>
          <a:p>
            <a:r>
              <a:rPr lang="fr-FR" sz="1600" dirty="0"/>
              <a:t>En avril 2022, la plateforme Neonomade était utilisée par </a:t>
            </a:r>
            <a:r>
              <a:rPr lang="fr-FR" sz="1600" b="1" dirty="0"/>
              <a:t>10 000 </a:t>
            </a:r>
            <a:r>
              <a:rPr lang="fr-FR" sz="1600" dirty="0"/>
              <a:t>utilisateurs réguliers</a:t>
            </a:r>
          </a:p>
          <a:p>
            <a:endParaRPr lang="fr-FR" sz="1600" dirty="0"/>
          </a:p>
          <a:p>
            <a:r>
              <a:rPr lang="fr-FR" sz="1600" dirty="0"/>
              <a:t>Une étude de la start-up </a:t>
            </a:r>
            <a:r>
              <a:rPr lang="fr-FR" sz="1600" dirty="0" err="1"/>
              <a:t>Woby</a:t>
            </a:r>
            <a:r>
              <a:rPr lang="fr-FR" sz="1600" dirty="0"/>
              <a:t> auprès de 500 </a:t>
            </a:r>
            <a:r>
              <a:rPr lang="fr-FR" sz="1600" dirty="0" smtClean="0"/>
              <a:t>personnes </a:t>
            </a:r>
            <a:r>
              <a:rPr lang="fr-FR" sz="1600" dirty="0"/>
              <a:t>fin 2022 indique que parmi les travailleurs hybrides, </a:t>
            </a:r>
            <a:r>
              <a:rPr lang="fr-FR" sz="1600" b="1" dirty="0"/>
              <a:t>44% souhaiteraient avoir accès à des tiers lieux pour télétravailler*</a:t>
            </a:r>
          </a:p>
        </p:txBody>
      </p:sp>
      <p:sp>
        <p:nvSpPr>
          <p:cNvPr id="15" name="ZoneTexte 14">
            <a:extLst>
              <a:ext uri="{FF2B5EF4-FFF2-40B4-BE49-F238E27FC236}">
                <a16:creationId xmlns:a16="http://schemas.microsoft.com/office/drawing/2014/main" xmlns="" id="{F7F0EC1F-0FB3-BF28-FCD8-86F855C43FB4}"/>
              </a:ext>
            </a:extLst>
          </p:cNvPr>
          <p:cNvSpPr txBox="1"/>
          <p:nvPr/>
        </p:nvSpPr>
        <p:spPr>
          <a:xfrm>
            <a:off x="342573" y="4587974"/>
            <a:ext cx="8441427" cy="123111"/>
          </a:xfrm>
          <a:prstGeom prst="rect">
            <a:avLst/>
          </a:prstGeom>
          <a:noFill/>
        </p:spPr>
        <p:txBody>
          <a:bodyPr wrap="square" lIns="0" tIns="0" rIns="0" bIns="0" rtlCol="0">
            <a:spAutoFit/>
          </a:bodyPr>
          <a:lstStyle/>
          <a:p>
            <a:r>
              <a:rPr lang="fr-FR" sz="800" dirty="0"/>
              <a:t>*Les quelques études ponctuelles identifiées au sein d’une </a:t>
            </a:r>
            <a:r>
              <a:rPr lang="fr-FR" sz="800" dirty="0" smtClean="0"/>
              <a:t>entreprise, ou </a:t>
            </a:r>
            <a:r>
              <a:rPr lang="fr-FR" sz="800" dirty="0"/>
              <a:t>d’une entité administrative indiquent plutôt un % intéressé nettement inférieur</a:t>
            </a:r>
          </a:p>
        </p:txBody>
      </p:sp>
      <p:pic>
        <p:nvPicPr>
          <p:cNvPr id="18" name="Image 17">
            <a:extLst>
              <a:ext uri="{FF2B5EF4-FFF2-40B4-BE49-F238E27FC236}">
                <a16:creationId xmlns:a16="http://schemas.microsoft.com/office/drawing/2014/main" xmlns="" id="{F0B7F88C-29A9-1020-EE7A-5A5E56067AC0}"/>
              </a:ext>
            </a:extLst>
          </p:cNvPr>
          <p:cNvPicPr>
            <a:picLocks noChangeAspect="1"/>
          </p:cNvPicPr>
          <p:nvPr/>
        </p:nvPicPr>
        <p:blipFill rotWithShape="1">
          <a:blip r:embed="rId2"/>
          <a:srcRect l="1698" r="1206"/>
          <a:stretch/>
        </p:blipFill>
        <p:spPr>
          <a:xfrm>
            <a:off x="3779912" y="1059582"/>
            <a:ext cx="5256584" cy="3039956"/>
          </a:xfrm>
          <a:prstGeom prst="rect">
            <a:avLst/>
          </a:prstGeom>
        </p:spPr>
      </p:pic>
    </p:spTree>
    <p:extLst>
      <p:ext uri="{BB962C8B-B14F-4D97-AF65-F5344CB8AC3E}">
        <p14:creationId xmlns:p14="http://schemas.microsoft.com/office/powerpoint/2010/main" val="2181408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923689"/>
            <a:ext cx="7712523" cy="3493766"/>
          </a:xfrm>
          <a:prstGeom prst="rect">
            <a:avLst/>
          </a:prstGeom>
        </p:spPr>
      </p:pic>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11</a:t>
            </a:fld>
            <a:endParaRPr lang="fr-FR" dirty="0"/>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Le secteur privé – la demande des grandes entreprises</a:t>
            </a:r>
          </a:p>
          <a:p>
            <a:pPr marL="0" lvl="1" indent="0">
              <a:buNone/>
            </a:pPr>
            <a:r>
              <a:rPr lang="fr-FR" dirty="0" smtClean="0"/>
              <a:t>Les raisons pour donner un accès à des </a:t>
            </a:r>
            <a:r>
              <a:rPr lang="fr-FR" dirty="0" err="1" smtClean="0"/>
              <a:t>coworking</a:t>
            </a:r>
            <a:endParaRPr lang="fr-FR" dirty="0"/>
          </a:p>
        </p:txBody>
      </p:sp>
    </p:spTree>
    <p:extLst>
      <p:ext uri="{BB962C8B-B14F-4D97-AF65-F5344CB8AC3E}">
        <p14:creationId xmlns:p14="http://schemas.microsoft.com/office/powerpoint/2010/main" val="1202637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12</a:t>
            </a:fld>
            <a:endParaRPr lang="fr-FR" dirty="0"/>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Le secteur privé – la demande des grandes entreprises</a:t>
            </a:r>
          </a:p>
          <a:p>
            <a:pPr marL="0" lvl="1" indent="0">
              <a:buNone/>
            </a:pPr>
            <a:r>
              <a:rPr lang="fr-FR" dirty="0" smtClean="0"/>
              <a:t>Les raisons de </a:t>
            </a:r>
            <a:r>
              <a:rPr lang="fr-FR" dirty="0" err="1" smtClean="0"/>
              <a:t>lour</a:t>
            </a:r>
            <a:r>
              <a:rPr lang="fr-FR" dirty="0" smtClean="0"/>
              <a:t> un site opéré, des bureaux privatifs dans un </a:t>
            </a:r>
            <a:r>
              <a:rPr lang="fr-FR" dirty="0" err="1" smtClean="0"/>
              <a:t>coworking</a:t>
            </a:r>
            <a:r>
              <a:rPr lang="fr-FR" dirty="0" smtClean="0"/>
              <a:t>, créer un </a:t>
            </a:r>
            <a:r>
              <a:rPr lang="fr-FR" dirty="0" err="1" smtClean="0"/>
              <a:t>corpoworking</a:t>
            </a:r>
            <a:endParaRPr lang="fr-FR" dirty="0"/>
          </a:p>
        </p:txBody>
      </p:sp>
      <p:sp>
        <p:nvSpPr>
          <p:cNvPr id="8" name="Freeform: Shape 1">
            <a:extLst>
              <a:ext uri="{FF2B5EF4-FFF2-40B4-BE49-F238E27FC236}">
                <a16:creationId xmlns:a16="http://schemas.microsoft.com/office/drawing/2014/main" xmlns="" id="{7CCFAE5E-6008-A2E1-656F-DED87DB73858}"/>
              </a:ext>
            </a:extLst>
          </p:cNvPr>
          <p:cNvSpPr/>
          <p:nvPr/>
        </p:nvSpPr>
        <p:spPr>
          <a:xfrm>
            <a:off x="3625541" y="1877207"/>
            <a:ext cx="1668303" cy="1668303"/>
          </a:xfrm>
          <a:custGeom>
            <a:avLst/>
            <a:gdLst>
              <a:gd name="connsiteX0" fmla="*/ 0 w 1668303"/>
              <a:gd name="connsiteY0" fmla="*/ 278056 h 1668303"/>
              <a:gd name="connsiteX1" fmla="*/ 278056 w 1668303"/>
              <a:gd name="connsiteY1" fmla="*/ 0 h 1668303"/>
              <a:gd name="connsiteX2" fmla="*/ 1390247 w 1668303"/>
              <a:gd name="connsiteY2" fmla="*/ 0 h 1668303"/>
              <a:gd name="connsiteX3" fmla="*/ 1668303 w 1668303"/>
              <a:gd name="connsiteY3" fmla="*/ 278056 h 1668303"/>
              <a:gd name="connsiteX4" fmla="*/ 1668303 w 1668303"/>
              <a:gd name="connsiteY4" fmla="*/ 1390247 h 1668303"/>
              <a:gd name="connsiteX5" fmla="*/ 1390247 w 1668303"/>
              <a:gd name="connsiteY5" fmla="*/ 1668303 h 1668303"/>
              <a:gd name="connsiteX6" fmla="*/ 278056 w 1668303"/>
              <a:gd name="connsiteY6" fmla="*/ 1668303 h 1668303"/>
              <a:gd name="connsiteX7" fmla="*/ 0 w 1668303"/>
              <a:gd name="connsiteY7" fmla="*/ 1390247 h 1668303"/>
              <a:gd name="connsiteX8" fmla="*/ 0 w 1668303"/>
              <a:gd name="connsiteY8" fmla="*/ 278056 h 166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8303" h="1668303">
                <a:moveTo>
                  <a:pt x="0" y="278056"/>
                </a:moveTo>
                <a:cubicBezTo>
                  <a:pt x="0" y="124490"/>
                  <a:pt x="124490" y="0"/>
                  <a:pt x="278056" y="0"/>
                </a:cubicBezTo>
                <a:lnTo>
                  <a:pt x="1390247" y="0"/>
                </a:lnTo>
                <a:cubicBezTo>
                  <a:pt x="1543813" y="0"/>
                  <a:pt x="1668303" y="124490"/>
                  <a:pt x="1668303" y="278056"/>
                </a:cubicBezTo>
                <a:lnTo>
                  <a:pt x="1668303" y="1390247"/>
                </a:lnTo>
                <a:cubicBezTo>
                  <a:pt x="1668303" y="1543813"/>
                  <a:pt x="1543813" y="1668303"/>
                  <a:pt x="1390247" y="1668303"/>
                </a:cubicBezTo>
                <a:lnTo>
                  <a:pt x="278056" y="1668303"/>
                </a:lnTo>
                <a:cubicBezTo>
                  <a:pt x="124490" y="1668303"/>
                  <a:pt x="0" y="1543813"/>
                  <a:pt x="0" y="1390247"/>
                </a:cubicBezTo>
                <a:lnTo>
                  <a:pt x="0" y="27805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2880" tIns="172880" rIns="172880" bIns="17288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9" name="Freeform: Shape 4">
            <a:extLst>
              <a:ext uri="{FF2B5EF4-FFF2-40B4-BE49-F238E27FC236}">
                <a16:creationId xmlns:a16="http://schemas.microsoft.com/office/drawing/2014/main" xmlns="" id="{73718FF5-F743-F701-3AD0-CD20A6B757E8}"/>
              </a:ext>
            </a:extLst>
          </p:cNvPr>
          <p:cNvSpPr/>
          <p:nvPr/>
        </p:nvSpPr>
        <p:spPr>
          <a:xfrm rot="19855923">
            <a:off x="4961077" y="2165936"/>
            <a:ext cx="818889" cy="0"/>
          </a:xfrm>
          <a:custGeom>
            <a:avLst/>
            <a:gdLst/>
            <a:ahLst/>
            <a:cxnLst/>
            <a:rect l="0" t="0" r="0" b="0"/>
            <a:pathLst>
              <a:path>
                <a:moveTo>
                  <a:pt x="0" y="0"/>
                </a:moveTo>
                <a:lnTo>
                  <a:pt x="818889" y="0"/>
                </a:lnTo>
              </a:path>
            </a:pathLst>
          </a:custGeom>
          <a:noFill/>
          <a:ln w="12700" cap="rnd">
            <a:solidFill>
              <a:schemeClr val="tx1"/>
            </a:solidFill>
            <a:prstDash val="solid"/>
            <a:headEnd type="ova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Shape 5">
            <a:extLst>
              <a:ext uri="{FF2B5EF4-FFF2-40B4-BE49-F238E27FC236}">
                <a16:creationId xmlns:a16="http://schemas.microsoft.com/office/drawing/2014/main" xmlns="" id="{8CBACA9A-DFF7-1A8B-4DD8-90E75FCAE450}"/>
              </a:ext>
            </a:extLst>
          </p:cNvPr>
          <p:cNvSpPr/>
          <p:nvPr/>
        </p:nvSpPr>
        <p:spPr>
          <a:xfrm>
            <a:off x="5796136" y="1619106"/>
            <a:ext cx="1666797" cy="736620"/>
          </a:xfrm>
          <a:custGeom>
            <a:avLst/>
            <a:gdLst>
              <a:gd name="connsiteX0" fmla="*/ 0 w 2250415"/>
              <a:gd name="connsiteY0" fmla="*/ 186298 h 1117763"/>
              <a:gd name="connsiteX1" fmla="*/ 186298 w 2250415"/>
              <a:gd name="connsiteY1" fmla="*/ 0 h 1117763"/>
              <a:gd name="connsiteX2" fmla="*/ 2064117 w 2250415"/>
              <a:gd name="connsiteY2" fmla="*/ 0 h 1117763"/>
              <a:gd name="connsiteX3" fmla="*/ 2250415 w 2250415"/>
              <a:gd name="connsiteY3" fmla="*/ 186298 h 1117763"/>
              <a:gd name="connsiteX4" fmla="*/ 2250415 w 2250415"/>
              <a:gd name="connsiteY4" fmla="*/ 931465 h 1117763"/>
              <a:gd name="connsiteX5" fmla="*/ 2064117 w 2250415"/>
              <a:gd name="connsiteY5" fmla="*/ 1117763 h 1117763"/>
              <a:gd name="connsiteX6" fmla="*/ 186298 w 2250415"/>
              <a:gd name="connsiteY6" fmla="*/ 1117763 h 1117763"/>
              <a:gd name="connsiteX7" fmla="*/ 0 w 2250415"/>
              <a:gd name="connsiteY7" fmla="*/ 931465 h 1117763"/>
              <a:gd name="connsiteX8" fmla="*/ 0 w 2250415"/>
              <a:gd name="connsiteY8" fmla="*/ 186298 h 111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415" h="1117763">
                <a:moveTo>
                  <a:pt x="0" y="186298"/>
                </a:moveTo>
                <a:cubicBezTo>
                  <a:pt x="0" y="83408"/>
                  <a:pt x="83408" y="0"/>
                  <a:pt x="186298" y="0"/>
                </a:cubicBezTo>
                <a:lnTo>
                  <a:pt x="2064117" y="0"/>
                </a:lnTo>
                <a:cubicBezTo>
                  <a:pt x="2167007" y="0"/>
                  <a:pt x="2250415" y="83408"/>
                  <a:pt x="2250415" y="186298"/>
                </a:cubicBezTo>
                <a:lnTo>
                  <a:pt x="2250415" y="931465"/>
                </a:lnTo>
                <a:cubicBezTo>
                  <a:pt x="2250415" y="1034355"/>
                  <a:pt x="2167007" y="1117763"/>
                  <a:pt x="2064117" y="1117763"/>
                </a:cubicBezTo>
                <a:lnTo>
                  <a:pt x="186298" y="1117763"/>
                </a:lnTo>
                <a:cubicBezTo>
                  <a:pt x="83408" y="1117763"/>
                  <a:pt x="0" y="1034355"/>
                  <a:pt x="0" y="931465"/>
                </a:cubicBezTo>
                <a:lnTo>
                  <a:pt x="0" y="18629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045" tIns="85045" rIns="85045" bIns="85045" numCol="1" spcCol="1270" anchor="ctr" anchorCtr="0">
            <a:noAutofit/>
          </a:bodyPr>
          <a:lstStyle/>
          <a:p>
            <a:pPr marL="0" lvl="0" indent="0" algn="l" defTabSz="533400">
              <a:lnSpc>
                <a:spcPct val="90000"/>
              </a:lnSpc>
              <a:spcBef>
                <a:spcPct val="0"/>
              </a:spcBef>
              <a:spcAft>
                <a:spcPct val="35000"/>
              </a:spcAft>
              <a:buNone/>
            </a:pPr>
            <a:r>
              <a:rPr lang="fr-FR" sz="1600" kern="1200" dirty="0">
                <a:solidFill>
                  <a:schemeClr val="tx1"/>
                </a:solidFill>
              </a:rPr>
              <a:t>La création d’un nouveau département (souvent lié à l’innovation)</a:t>
            </a:r>
          </a:p>
        </p:txBody>
      </p:sp>
      <p:sp>
        <p:nvSpPr>
          <p:cNvPr id="11" name="Freeform: Shape 7">
            <a:extLst>
              <a:ext uri="{FF2B5EF4-FFF2-40B4-BE49-F238E27FC236}">
                <a16:creationId xmlns:a16="http://schemas.microsoft.com/office/drawing/2014/main" xmlns="" id="{0BC92775-7200-1054-C58E-666C5880006A}"/>
              </a:ext>
            </a:extLst>
          </p:cNvPr>
          <p:cNvSpPr/>
          <p:nvPr/>
        </p:nvSpPr>
        <p:spPr>
          <a:xfrm rot="640702">
            <a:off x="5048820" y="2979698"/>
            <a:ext cx="782252" cy="0"/>
          </a:xfrm>
          <a:custGeom>
            <a:avLst/>
            <a:gdLst/>
            <a:ahLst/>
            <a:cxnLst/>
            <a:rect l="0" t="0" r="0" b="0"/>
            <a:pathLst>
              <a:path>
                <a:moveTo>
                  <a:pt x="0" y="0"/>
                </a:moveTo>
                <a:lnTo>
                  <a:pt x="782252" y="0"/>
                </a:lnTo>
              </a:path>
            </a:pathLst>
          </a:custGeom>
          <a:noFill/>
          <a:ln w="12700" cap="rnd">
            <a:solidFill>
              <a:schemeClr val="tx2"/>
            </a:solidFill>
            <a:prstDash val="solid"/>
            <a:headEnd type="ova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Shape 9">
            <a:extLst>
              <a:ext uri="{FF2B5EF4-FFF2-40B4-BE49-F238E27FC236}">
                <a16:creationId xmlns:a16="http://schemas.microsoft.com/office/drawing/2014/main" xmlns="" id="{3778D86B-5050-36C5-C96E-7E022302F1A5}"/>
              </a:ext>
            </a:extLst>
          </p:cNvPr>
          <p:cNvSpPr/>
          <p:nvPr/>
        </p:nvSpPr>
        <p:spPr>
          <a:xfrm>
            <a:off x="858084" y="2427734"/>
            <a:ext cx="2561788" cy="736620"/>
          </a:xfrm>
          <a:custGeom>
            <a:avLst/>
            <a:gdLst>
              <a:gd name="connsiteX0" fmla="*/ 0 w 3346919"/>
              <a:gd name="connsiteY0" fmla="*/ 186298 h 1117763"/>
              <a:gd name="connsiteX1" fmla="*/ 186298 w 3346919"/>
              <a:gd name="connsiteY1" fmla="*/ 0 h 1117763"/>
              <a:gd name="connsiteX2" fmla="*/ 3160621 w 3346919"/>
              <a:gd name="connsiteY2" fmla="*/ 0 h 1117763"/>
              <a:gd name="connsiteX3" fmla="*/ 3346919 w 3346919"/>
              <a:gd name="connsiteY3" fmla="*/ 186298 h 1117763"/>
              <a:gd name="connsiteX4" fmla="*/ 3346919 w 3346919"/>
              <a:gd name="connsiteY4" fmla="*/ 931465 h 1117763"/>
              <a:gd name="connsiteX5" fmla="*/ 3160621 w 3346919"/>
              <a:gd name="connsiteY5" fmla="*/ 1117763 h 1117763"/>
              <a:gd name="connsiteX6" fmla="*/ 186298 w 3346919"/>
              <a:gd name="connsiteY6" fmla="*/ 1117763 h 1117763"/>
              <a:gd name="connsiteX7" fmla="*/ 0 w 3346919"/>
              <a:gd name="connsiteY7" fmla="*/ 931465 h 1117763"/>
              <a:gd name="connsiteX8" fmla="*/ 0 w 3346919"/>
              <a:gd name="connsiteY8" fmla="*/ 186298 h 111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6919" h="1117763">
                <a:moveTo>
                  <a:pt x="0" y="186298"/>
                </a:moveTo>
                <a:cubicBezTo>
                  <a:pt x="0" y="83408"/>
                  <a:pt x="83408" y="0"/>
                  <a:pt x="186298" y="0"/>
                </a:cubicBezTo>
                <a:lnTo>
                  <a:pt x="3160621" y="0"/>
                </a:lnTo>
                <a:cubicBezTo>
                  <a:pt x="3263511" y="0"/>
                  <a:pt x="3346919" y="83408"/>
                  <a:pt x="3346919" y="186298"/>
                </a:cubicBezTo>
                <a:lnTo>
                  <a:pt x="3346919" y="931465"/>
                </a:lnTo>
                <a:cubicBezTo>
                  <a:pt x="3346919" y="1034355"/>
                  <a:pt x="3263511" y="1117763"/>
                  <a:pt x="3160621" y="1117763"/>
                </a:cubicBezTo>
                <a:lnTo>
                  <a:pt x="186298" y="1117763"/>
                </a:lnTo>
                <a:cubicBezTo>
                  <a:pt x="83408" y="1117763"/>
                  <a:pt x="0" y="1034355"/>
                  <a:pt x="0" y="931465"/>
                </a:cubicBezTo>
                <a:lnTo>
                  <a:pt x="0" y="18629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045" tIns="85045" rIns="85045" bIns="85045" numCol="1" spcCol="1270" anchor="ctr" anchorCtr="0">
            <a:noAutofit/>
          </a:bodyPr>
          <a:lstStyle/>
          <a:p>
            <a:pPr marL="0" lvl="0" indent="0" algn="l" defTabSz="533400">
              <a:lnSpc>
                <a:spcPct val="90000"/>
              </a:lnSpc>
              <a:spcBef>
                <a:spcPct val="0"/>
              </a:spcBef>
              <a:spcAft>
                <a:spcPct val="35000"/>
              </a:spcAft>
              <a:buNone/>
            </a:pPr>
            <a:r>
              <a:rPr lang="fr-FR" sz="1600" kern="1200" dirty="0">
                <a:solidFill>
                  <a:schemeClr val="tx1"/>
                </a:solidFill>
              </a:rPr>
              <a:t>La flexibilité du bail</a:t>
            </a:r>
          </a:p>
        </p:txBody>
      </p:sp>
      <p:sp>
        <p:nvSpPr>
          <p:cNvPr id="14" name="Freeform: Shape 25">
            <a:extLst>
              <a:ext uri="{FF2B5EF4-FFF2-40B4-BE49-F238E27FC236}">
                <a16:creationId xmlns:a16="http://schemas.microsoft.com/office/drawing/2014/main" xmlns="" id="{FCE18803-6F2C-2723-D06C-3C25A5D7C35C}"/>
              </a:ext>
            </a:extLst>
          </p:cNvPr>
          <p:cNvSpPr/>
          <p:nvPr/>
        </p:nvSpPr>
        <p:spPr>
          <a:xfrm rot="3244443">
            <a:off x="4689970" y="3676245"/>
            <a:ext cx="814465" cy="0"/>
          </a:xfrm>
          <a:custGeom>
            <a:avLst/>
            <a:gdLst/>
            <a:ahLst/>
            <a:cxnLst/>
            <a:rect l="0" t="0" r="0" b="0"/>
            <a:pathLst>
              <a:path>
                <a:moveTo>
                  <a:pt x="0" y="0"/>
                </a:moveTo>
                <a:lnTo>
                  <a:pt x="814465" y="0"/>
                </a:lnTo>
              </a:path>
            </a:pathLst>
          </a:custGeom>
          <a:noFill/>
          <a:ln w="12700" cap="rnd">
            <a:solidFill>
              <a:schemeClr val="accent2"/>
            </a:solidFill>
            <a:prstDash val="solid"/>
            <a:headEnd type="ova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Shape 27">
            <a:extLst>
              <a:ext uri="{FF2B5EF4-FFF2-40B4-BE49-F238E27FC236}">
                <a16:creationId xmlns:a16="http://schemas.microsoft.com/office/drawing/2014/main" xmlns="" id="{73AE54F2-0790-30BA-63B2-A14ACCAD5D74}"/>
              </a:ext>
            </a:extLst>
          </p:cNvPr>
          <p:cNvSpPr/>
          <p:nvPr/>
        </p:nvSpPr>
        <p:spPr>
          <a:xfrm>
            <a:off x="5652120" y="4027277"/>
            <a:ext cx="2661116" cy="733229"/>
          </a:xfrm>
          <a:custGeom>
            <a:avLst/>
            <a:gdLst>
              <a:gd name="connsiteX0" fmla="*/ 0 w 2330939"/>
              <a:gd name="connsiteY0" fmla="*/ 186298 h 1117763"/>
              <a:gd name="connsiteX1" fmla="*/ 186298 w 2330939"/>
              <a:gd name="connsiteY1" fmla="*/ 0 h 1117763"/>
              <a:gd name="connsiteX2" fmla="*/ 2144641 w 2330939"/>
              <a:gd name="connsiteY2" fmla="*/ 0 h 1117763"/>
              <a:gd name="connsiteX3" fmla="*/ 2330939 w 2330939"/>
              <a:gd name="connsiteY3" fmla="*/ 186298 h 1117763"/>
              <a:gd name="connsiteX4" fmla="*/ 2330939 w 2330939"/>
              <a:gd name="connsiteY4" fmla="*/ 931465 h 1117763"/>
              <a:gd name="connsiteX5" fmla="*/ 2144641 w 2330939"/>
              <a:gd name="connsiteY5" fmla="*/ 1117763 h 1117763"/>
              <a:gd name="connsiteX6" fmla="*/ 186298 w 2330939"/>
              <a:gd name="connsiteY6" fmla="*/ 1117763 h 1117763"/>
              <a:gd name="connsiteX7" fmla="*/ 0 w 2330939"/>
              <a:gd name="connsiteY7" fmla="*/ 931465 h 1117763"/>
              <a:gd name="connsiteX8" fmla="*/ 0 w 2330939"/>
              <a:gd name="connsiteY8" fmla="*/ 186298 h 111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0939" h="1117763">
                <a:moveTo>
                  <a:pt x="0" y="186298"/>
                </a:moveTo>
                <a:cubicBezTo>
                  <a:pt x="0" y="83408"/>
                  <a:pt x="83408" y="0"/>
                  <a:pt x="186298" y="0"/>
                </a:cubicBezTo>
                <a:lnTo>
                  <a:pt x="2144641" y="0"/>
                </a:lnTo>
                <a:cubicBezTo>
                  <a:pt x="2247531" y="0"/>
                  <a:pt x="2330939" y="83408"/>
                  <a:pt x="2330939" y="186298"/>
                </a:cubicBezTo>
                <a:lnTo>
                  <a:pt x="2330939" y="931465"/>
                </a:lnTo>
                <a:cubicBezTo>
                  <a:pt x="2330939" y="1034355"/>
                  <a:pt x="2247531" y="1117763"/>
                  <a:pt x="2144641" y="1117763"/>
                </a:cubicBezTo>
                <a:lnTo>
                  <a:pt x="186298" y="1117763"/>
                </a:lnTo>
                <a:cubicBezTo>
                  <a:pt x="83408" y="1117763"/>
                  <a:pt x="0" y="1034355"/>
                  <a:pt x="0" y="931465"/>
                </a:cubicBezTo>
                <a:lnTo>
                  <a:pt x="0" y="18629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045" tIns="85045" rIns="85045" bIns="85045" numCol="1" spcCol="1270" anchor="ctr" anchorCtr="0">
            <a:noAutofit/>
          </a:bodyPr>
          <a:lstStyle/>
          <a:p>
            <a:pPr marL="0" lvl="0" indent="0" algn="l" defTabSz="533400">
              <a:lnSpc>
                <a:spcPct val="90000"/>
              </a:lnSpc>
              <a:spcBef>
                <a:spcPct val="0"/>
              </a:spcBef>
              <a:spcAft>
                <a:spcPct val="35000"/>
              </a:spcAft>
              <a:buNone/>
            </a:pPr>
            <a:r>
              <a:rPr lang="fr-FR" sz="1600" kern="1200" dirty="0">
                <a:solidFill>
                  <a:schemeClr val="tx1"/>
                </a:solidFill>
              </a:rPr>
              <a:t>La volonté de favoriser </a:t>
            </a:r>
            <a:r>
              <a:rPr lang="fr-FR" sz="1600" dirty="0">
                <a:solidFill>
                  <a:schemeClr val="tx1"/>
                </a:solidFill>
              </a:rPr>
              <a:t>la mixité</a:t>
            </a:r>
            <a:endParaRPr lang="fr-FR" sz="1600" kern="1200" dirty="0">
              <a:solidFill>
                <a:schemeClr val="tx1"/>
              </a:solidFill>
            </a:endParaRPr>
          </a:p>
        </p:txBody>
      </p:sp>
      <p:sp>
        <p:nvSpPr>
          <p:cNvPr id="16" name="Freeform: Shape 29">
            <a:extLst>
              <a:ext uri="{FF2B5EF4-FFF2-40B4-BE49-F238E27FC236}">
                <a16:creationId xmlns:a16="http://schemas.microsoft.com/office/drawing/2014/main" xmlns="" id="{6D35FFD8-91A6-6C96-E031-7C816DE25BA7}"/>
              </a:ext>
            </a:extLst>
          </p:cNvPr>
          <p:cNvSpPr/>
          <p:nvPr/>
        </p:nvSpPr>
        <p:spPr>
          <a:xfrm rot="6938006">
            <a:off x="3642805" y="3686410"/>
            <a:ext cx="810762" cy="0"/>
          </a:xfrm>
          <a:custGeom>
            <a:avLst/>
            <a:gdLst/>
            <a:ahLst/>
            <a:cxnLst/>
            <a:rect l="0" t="0" r="0" b="0"/>
            <a:pathLst>
              <a:path>
                <a:moveTo>
                  <a:pt x="0" y="0"/>
                </a:moveTo>
                <a:lnTo>
                  <a:pt x="810762" y="0"/>
                </a:lnTo>
              </a:path>
            </a:pathLst>
          </a:custGeom>
          <a:noFill/>
          <a:ln w="12700" cap="rnd">
            <a:solidFill>
              <a:schemeClr val="accent4"/>
            </a:solidFill>
            <a:prstDash val="solid"/>
            <a:headEnd type="ova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31">
            <a:extLst>
              <a:ext uri="{FF2B5EF4-FFF2-40B4-BE49-F238E27FC236}">
                <a16:creationId xmlns:a16="http://schemas.microsoft.com/office/drawing/2014/main" xmlns="" id="{DD8B61D3-7D0F-DE06-85EB-7188D4B5B535}"/>
              </a:ext>
            </a:extLst>
          </p:cNvPr>
          <p:cNvSpPr/>
          <p:nvPr/>
        </p:nvSpPr>
        <p:spPr>
          <a:xfrm>
            <a:off x="5724128" y="3071616"/>
            <a:ext cx="2169272" cy="725826"/>
          </a:xfrm>
          <a:custGeom>
            <a:avLst/>
            <a:gdLst>
              <a:gd name="connsiteX0" fmla="*/ 0 w 2168148"/>
              <a:gd name="connsiteY0" fmla="*/ 186298 h 1117763"/>
              <a:gd name="connsiteX1" fmla="*/ 186298 w 2168148"/>
              <a:gd name="connsiteY1" fmla="*/ 0 h 1117763"/>
              <a:gd name="connsiteX2" fmla="*/ 1981850 w 2168148"/>
              <a:gd name="connsiteY2" fmla="*/ 0 h 1117763"/>
              <a:gd name="connsiteX3" fmla="*/ 2168148 w 2168148"/>
              <a:gd name="connsiteY3" fmla="*/ 186298 h 1117763"/>
              <a:gd name="connsiteX4" fmla="*/ 2168148 w 2168148"/>
              <a:gd name="connsiteY4" fmla="*/ 931465 h 1117763"/>
              <a:gd name="connsiteX5" fmla="*/ 1981850 w 2168148"/>
              <a:gd name="connsiteY5" fmla="*/ 1117763 h 1117763"/>
              <a:gd name="connsiteX6" fmla="*/ 186298 w 2168148"/>
              <a:gd name="connsiteY6" fmla="*/ 1117763 h 1117763"/>
              <a:gd name="connsiteX7" fmla="*/ 0 w 2168148"/>
              <a:gd name="connsiteY7" fmla="*/ 931465 h 1117763"/>
              <a:gd name="connsiteX8" fmla="*/ 0 w 2168148"/>
              <a:gd name="connsiteY8" fmla="*/ 186298 h 111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8148" h="1117763">
                <a:moveTo>
                  <a:pt x="0" y="186298"/>
                </a:moveTo>
                <a:cubicBezTo>
                  <a:pt x="0" y="83408"/>
                  <a:pt x="83408" y="0"/>
                  <a:pt x="186298" y="0"/>
                </a:cubicBezTo>
                <a:lnTo>
                  <a:pt x="1981850" y="0"/>
                </a:lnTo>
                <a:cubicBezTo>
                  <a:pt x="2084740" y="0"/>
                  <a:pt x="2168148" y="83408"/>
                  <a:pt x="2168148" y="186298"/>
                </a:cubicBezTo>
                <a:lnTo>
                  <a:pt x="2168148" y="931465"/>
                </a:lnTo>
                <a:cubicBezTo>
                  <a:pt x="2168148" y="1034355"/>
                  <a:pt x="2084740" y="1117763"/>
                  <a:pt x="1981850" y="1117763"/>
                </a:cubicBezTo>
                <a:lnTo>
                  <a:pt x="186298" y="1117763"/>
                </a:lnTo>
                <a:cubicBezTo>
                  <a:pt x="83408" y="1117763"/>
                  <a:pt x="0" y="1034355"/>
                  <a:pt x="0" y="931465"/>
                </a:cubicBezTo>
                <a:lnTo>
                  <a:pt x="0" y="18629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045" tIns="85045" rIns="85045" bIns="85045" numCol="1" spcCol="1270" anchor="ctr" anchorCtr="0">
            <a:noAutofit/>
          </a:bodyPr>
          <a:lstStyle/>
          <a:p>
            <a:pPr algn="r" defTabSz="533400">
              <a:lnSpc>
                <a:spcPct val="90000"/>
              </a:lnSpc>
              <a:spcBef>
                <a:spcPct val="0"/>
              </a:spcBef>
              <a:spcAft>
                <a:spcPct val="35000"/>
              </a:spcAft>
            </a:pPr>
            <a:r>
              <a:rPr lang="en-US" sz="1600" kern="1200" dirty="0">
                <a:solidFill>
                  <a:schemeClr val="tx1"/>
                </a:solidFill>
              </a:rPr>
              <a:t>Les services</a:t>
            </a:r>
          </a:p>
          <a:p>
            <a:pPr marL="0" lvl="0" indent="0" algn="r" defTabSz="533400">
              <a:lnSpc>
                <a:spcPct val="90000"/>
              </a:lnSpc>
              <a:spcBef>
                <a:spcPct val="0"/>
              </a:spcBef>
              <a:spcAft>
                <a:spcPct val="35000"/>
              </a:spcAft>
              <a:buNone/>
            </a:pPr>
            <a:r>
              <a:rPr lang="en-US" sz="1600" kern="1200" dirty="0">
                <a:solidFill>
                  <a:schemeClr val="accent4"/>
                </a:solidFill>
              </a:rPr>
              <a:t/>
            </a:r>
            <a:br>
              <a:rPr lang="en-US" sz="1600" kern="1200" dirty="0">
                <a:solidFill>
                  <a:schemeClr val="accent4"/>
                </a:solidFill>
              </a:rPr>
            </a:br>
            <a:endParaRPr lang="en-US" sz="1600" kern="1200" dirty="0">
              <a:solidFill>
                <a:schemeClr val="accent4"/>
              </a:solidFill>
            </a:endParaRPr>
          </a:p>
        </p:txBody>
      </p:sp>
      <p:sp>
        <p:nvSpPr>
          <p:cNvPr id="18" name="Freeform: Shape 33">
            <a:extLst>
              <a:ext uri="{FF2B5EF4-FFF2-40B4-BE49-F238E27FC236}">
                <a16:creationId xmlns:a16="http://schemas.microsoft.com/office/drawing/2014/main" xmlns="" id="{2D99DA60-B898-0A9D-8622-589D11A9BD09}"/>
              </a:ext>
            </a:extLst>
          </p:cNvPr>
          <p:cNvSpPr/>
          <p:nvPr/>
        </p:nvSpPr>
        <p:spPr>
          <a:xfrm rot="10800000">
            <a:off x="2888212" y="2559377"/>
            <a:ext cx="853469" cy="274344"/>
          </a:xfrm>
          <a:custGeom>
            <a:avLst/>
            <a:gdLst/>
            <a:ahLst/>
            <a:cxnLst/>
            <a:rect l="0" t="0" r="0" b="0"/>
            <a:pathLst>
              <a:path>
                <a:moveTo>
                  <a:pt x="0" y="0"/>
                </a:moveTo>
                <a:lnTo>
                  <a:pt x="768216" y="0"/>
                </a:lnTo>
              </a:path>
            </a:pathLst>
          </a:custGeom>
          <a:noFill/>
          <a:ln w="12700" cap="rnd">
            <a:solidFill>
              <a:schemeClr val="tx2"/>
            </a:solidFill>
            <a:prstDash val="solid"/>
            <a:headEnd type="ova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Shape 35">
            <a:extLst>
              <a:ext uri="{FF2B5EF4-FFF2-40B4-BE49-F238E27FC236}">
                <a16:creationId xmlns:a16="http://schemas.microsoft.com/office/drawing/2014/main" xmlns="" id="{DFCDBDD5-C447-5FEB-7393-77B99B28D95A}"/>
              </a:ext>
            </a:extLst>
          </p:cNvPr>
          <p:cNvSpPr/>
          <p:nvPr/>
        </p:nvSpPr>
        <p:spPr>
          <a:xfrm>
            <a:off x="-589197" y="2701419"/>
            <a:ext cx="2549621" cy="725826"/>
          </a:xfrm>
          <a:custGeom>
            <a:avLst/>
            <a:gdLst>
              <a:gd name="connsiteX0" fmla="*/ 0 w 3393094"/>
              <a:gd name="connsiteY0" fmla="*/ 186298 h 1117763"/>
              <a:gd name="connsiteX1" fmla="*/ 186298 w 3393094"/>
              <a:gd name="connsiteY1" fmla="*/ 0 h 1117763"/>
              <a:gd name="connsiteX2" fmla="*/ 3206796 w 3393094"/>
              <a:gd name="connsiteY2" fmla="*/ 0 h 1117763"/>
              <a:gd name="connsiteX3" fmla="*/ 3393094 w 3393094"/>
              <a:gd name="connsiteY3" fmla="*/ 186298 h 1117763"/>
              <a:gd name="connsiteX4" fmla="*/ 3393094 w 3393094"/>
              <a:gd name="connsiteY4" fmla="*/ 931465 h 1117763"/>
              <a:gd name="connsiteX5" fmla="*/ 3206796 w 3393094"/>
              <a:gd name="connsiteY5" fmla="*/ 1117763 h 1117763"/>
              <a:gd name="connsiteX6" fmla="*/ 186298 w 3393094"/>
              <a:gd name="connsiteY6" fmla="*/ 1117763 h 1117763"/>
              <a:gd name="connsiteX7" fmla="*/ 0 w 3393094"/>
              <a:gd name="connsiteY7" fmla="*/ 931465 h 1117763"/>
              <a:gd name="connsiteX8" fmla="*/ 0 w 3393094"/>
              <a:gd name="connsiteY8" fmla="*/ 186298 h 111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3094" h="1117763">
                <a:moveTo>
                  <a:pt x="0" y="186298"/>
                </a:moveTo>
                <a:cubicBezTo>
                  <a:pt x="0" y="83408"/>
                  <a:pt x="83408" y="0"/>
                  <a:pt x="186298" y="0"/>
                </a:cubicBezTo>
                <a:lnTo>
                  <a:pt x="3206796" y="0"/>
                </a:lnTo>
                <a:cubicBezTo>
                  <a:pt x="3309686" y="0"/>
                  <a:pt x="3393094" y="83408"/>
                  <a:pt x="3393094" y="186298"/>
                </a:cubicBezTo>
                <a:lnTo>
                  <a:pt x="3393094" y="931465"/>
                </a:lnTo>
                <a:cubicBezTo>
                  <a:pt x="3393094" y="1034355"/>
                  <a:pt x="3309686" y="1117763"/>
                  <a:pt x="3206796" y="1117763"/>
                </a:cubicBezTo>
                <a:lnTo>
                  <a:pt x="186298" y="1117763"/>
                </a:lnTo>
                <a:cubicBezTo>
                  <a:pt x="83408" y="1117763"/>
                  <a:pt x="0" y="1034355"/>
                  <a:pt x="0" y="931465"/>
                </a:cubicBezTo>
                <a:lnTo>
                  <a:pt x="0" y="18629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045" tIns="85045" rIns="85045" bIns="85045" numCol="1" spcCol="1270" anchor="ctr" anchorCtr="0">
            <a:noAutofit/>
          </a:bodyPr>
          <a:lstStyle/>
          <a:p>
            <a:pPr marL="0" lvl="0" indent="0" algn="r" defTabSz="533400">
              <a:lnSpc>
                <a:spcPct val="90000"/>
              </a:lnSpc>
              <a:spcBef>
                <a:spcPct val="0"/>
              </a:spcBef>
              <a:spcAft>
                <a:spcPct val="35000"/>
              </a:spcAft>
              <a:buNone/>
            </a:pPr>
            <a:endParaRPr lang="en-US" sz="1200" kern="1200" dirty="0">
              <a:solidFill>
                <a:schemeClr val="tx2"/>
              </a:solidFill>
            </a:endParaRPr>
          </a:p>
        </p:txBody>
      </p:sp>
      <p:sp>
        <p:nvSpPr>
          <p:cNvPr id="20" name="Freeform: Shape 37">
            <a:extLst>
              <a:ext uri="{FF2B5EF4-FFF2-40B4-BE49-F238E27FC236}">
                <a16:creationId xmlns:a16="http://schemas.microsoft.com/office/drawing/2014/main" xmlns="" id="{E43A1105-B1CD-2314-0D57-96247AE23E94}"/>
              </a:ext>
            </a:extLst>
          </p:cNvPr>
          <p:cNvSpPr/>
          <p:nvPr/>
        </p:nvSpPr>
        <p:spPr>
          <a:xfrm rot="13979959">
            <a:off x="3611285" y="2054003"/>
            <a:ext cx="628822" cy="243024"/>
          </a:xfrm>
          <a:custGeom>
            <a:avLst/>
            <a:gdLst/>
            <a:ahLst/>
            <a:cxnLst/>
            <a:rect l="0" t="0" r="0" b="0"/>
            <a:pathLst>
              <a:path>
                <a:moveTo>
                  <a:pt x="0" y="0"/>
                </a:moveTo>
                <a:lnTo>
                  <a:pt x="806982" y="0"/>
                </a:lnTo>
              </a:path>
            </a:pathLst>
          </a:custGeom>
          <a:noFill/>
          <a:ln w="12700" cap="rnd">
            <a:solidFill>
              <a:schemeClr val="accent2"/>
            </a:solidFill>
            <a:prstDash val="solid"/>
            <a:headEnd type="oval"/>
            <a:tailEnd type="none"/>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Shape 39">
            <a:extLst>
              <a:ext uri="{FF2B5EF4-FFF2-40B4-BE49-F238E27FC236}">
                <a16:creationId xmlns:a16="http://schemas.microsoft.com/office/drawing/2014/main" xmlns="" id="{304CEF95-7420-A00B-A23B-D903F9DA59F1}"/>
              </a:ext>
            </a:extLst>
          </p:cNvPr>
          <p:cNvSpPr/>
          <p:nvPr/>
        </p:nvSpPr>
        <p:spPr>
          <a:xfrm>
            <a:off x="735755" y="915566"/>
            <a:ext cx="2252069" cy="736620"/>
          </a:xfrm>
          <a:custGeom>
            <a:avLst/>
            <a:gdLst>
              <a:gd name="connsiteX0" fmla="*/ 0 w 2390583"/>
              <a:gd name="connsiteY0" fmla="*/ 186298 h 1117763"/>
              <a:gd name="connsiteX1" fmla="*/ 186298 w 2390583"/>
              <a:gd name="connsiteY1" fmla="*/ 0 h 1117763"/>
              <a:gd name="connsiteX2" fmla="*/ 2204285 w 2390583"/>
              <a:gd name="connsiteY2" fmla="*/ 0 h 1117763"/>
              <a:gd name="connsiteX3" fmla="*/ 2390583 w 2390583"/>
              <a:gd name="connsiteY3" fmla="*/ 186298 h 1117763"/>
              <a:gd name="connsiteX4" fmla="*/ 2390583 w 2390583"/>
              <a:gd name="connsiteY4" fmla="*/ 931465 h 1117763"/>
              <a:gd name="connsiteX5" fmla="*/ 2204285 w 2390583"/>
              <a:gd name="connsiteY5" fmla="*/ 1117763 h 1117763"/>
              <a:gd name="connsiteX6" fmla="*/ 186298 w 2390583"/>
              <a:gd name="connsiteY6" fmla="*/ 1117763 h 1117763"/>
              <a:gd name="connsiteX7" fmla="*/ 0 w 2390583"/>
              <a:gd name="connsiteY7" fmla="*/ 931465 h 1117763"/>
              <a:gd name="connsiteX8" fmla="*/ 0 w 2390583"/>
              <a:gd name="connsiteY8" fmla="*/ 186298 h 111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0583" h="1117763">
                <a:moveTo>
                  <a:pt x="0" y="186298"/>
                </a:moveTo>
                <a:cubicBezTo>
                  <a:pt x="0" y="83408"/>
                  <a:pt x="83408" y="0"/>
                  <a:pt x="186298" y="0"/>
                </a:cubicBezTo>
                <a:lnTo>
                  <a:pt x="2204285" y="0"/>
                </a:lnTo>
                <a:cubicBezTo>
                  <a:pt x="2307175" y="0"/>
                  <a:pt x="2390583" y="83408"/>
                  <a:pt x="2390583" y="186298"/>
                </a:cubicBezTo>
                <a:lnTo>
                  <a:pt x="2390583" y="931465"/>
                </a:lnTo>
                <a:cubicBezTo>
                  <a:pt x="2390583" y="1034355"/>
                  <a:pt x="2307175" y="1117763"/>
                  <a:pt x="2204285" y="1117763"/>
                </a:cubicBezTo>
                <a:lnTo>
                  <a:pt x="186298" y="1117763"/>
                </a:lnTo>
                <a:cubicBezTo>
                  <a:pt x="83408" y="1117763"/>
                  <a:pt x="0" y="1034355"/>
                  <a:pt x="0" y="931465"/>
                </a:cubicBezTo>
                <a:lnTo>
                  <a:pt x="0" y="18629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045" tIns="85045" rIns="85045" bIns="85045" numCol="1" spcCol="1270" anchor="ctr" anchorCtr="0">
            <a:noAutofit/>
          </a:bodyPr>
          <a:lstStyle/>
          <a:p>
            <a:pPr marL="0" lvl="0" indent="0" algn="r" defTabSz="533400">
              <a:lnSpc>
                <a:spcPct val="90000"/>
              </a:lnSpc>
              <a:spcBef>
                <a:spcPct val="0"/>
              </a:spcBef>
              <a:spcAft>
                <a:spcPct val="35000"/>
              </a:spcAft>
              <a:buNone/>
            </a:pPr>
            <a:r>
              <a:rPr lang="fr-FR" sz="1600" kern="1200" dirty="0">
                <a:solidFill>
                  <a:schemeClr val="tx1"/>
                </a:solidFill>
              </a:rPr>
              <a:t>Le clé en main</a:t>
            </a:r>
          </a:p>
        </p:txBody>
      </p:sp>
      <p:pic>
        <p:nvPicPr>
          <p:cNvPr id="22" name="Graphic 41">
            <a:extLst>
              <a:ext uri="{FF2B5EF4-FFF2-40B4-BE49-F238E27FC236}">
                <a16:creationId xmlns:a16="http://schemas.microsoft.com/office/drawing/2014/main" xmlns="" id="{BD932A58-C774-1E3E-3FBC-A6C21795DD0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895502" y="1101847"/>
            <a:ext cx="740394" cy="740394"/>
          </a:xfrm>
          <a:prstGeom prst="rect">
            <a:avLst/>
          </a:prstGeom>
        </p:spPr>
      </p:pic>
      <p:pic>
        <p:nvPicPr>
          <p:cNvPr id="23" name="Graphic 43">
            <a:extLst>
              <a:ext uri="{FF2B5EF4-FFF2-40B4-BE49-F238E27FC236}">
                <a16:creationId xmlns:a16="http://schemas.microsoft.com/office/drawing/2014/main" xmlns="" id="{12E25984-45A6-75FC-8D86-B6447859E07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921856" y="2694134"/>
            <a:ext cx="740395" cy="740395"/>
          </a:xfrm>
          <a:prstGeom prst="rect">
            <a:avLst/>
          </a:prstGeom>
        </p:spPr>
      </p:pic>
      <p:pic>
        <p:nvPicPr>
          <p:cNvPr id="24" name="Graphic 47">
            <a:extLst>
              <a:ext uri="{FF2B5EF4-FFF2-40B4-BE49-F238E27FC236}">
                <a16:creationId xmlns:a16="http://schemas.microsoft.com/office/drawing/2014/main" xmlns="" id="{5B324B66-EB04-52F7-F53B-BC0C7A61B71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929387" y="4012708"/>
            <a:ext cx="740395" cy="740395"/>
          </a:xfrm>
          <a:prstGeom prst="rect">
            <a:avLst/>
          </a:prstGeom>
        </p:spPr>
      </p:pic>
      <p:pic>
        <p:nvPicPr>
          <p:cNvPr id="25" name="Graphic 55">
            <a:extLst>
              <a:ext uri="{FF2B5EF4-FFF2-40B4-BE49-F238E27FC236}">
                <a16:creationId xmlns:a16="http://schemas.microsoft.com/office/drawing/2014/main" xmlns="" id="{6FA01B9B-3C4D-9123-8143-002C79074CB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3942959" y="2248431"/>
            <a:ext cx="1008796" cy="1008796"/>
          </a:xfrm>
          <a:prstGeom prst="rect">
            <a:avLst/>
          </a:prstGeom>
        </p:spPr>
      </p:pic>
      <p:pic>
        <p:nvPicPr>
          <p:cNvPr id="26" name="Picture 2" descr="wework-logo -">
            <a:extLst>
              <a:ext uri="{FF2B5EF4-FFF2-40B4-BE49-F238E27FC236}">
                <a16:creationId xmlns:a16="http://schemas.microsoft.com/office/drawing/2014/main" xmlns="" id="{C7E39764-F074-E5C2-67D6-BC1BC404EF8F}"/>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592269" y="1294913"/>
            <a:ext cx="1333980" cy="3898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Wellio (@wellioprowork) / Twitter">
            <a:extLst>
              <a:ext uri="{FF2B5EF4-FFF2-40B4-BE49-F238E27FC236}">
                <a16:creationId xmlns:a16="http://schemas.microsoft.com/office/drawing/2014/main" xmlns="" id="{64E062E5-5F5E-B878-F804-27AEE2572DC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2094" y="1376226"/>
            <a:ext cx="650582" cy="6505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Accueil - Expertise France">
            <a:extLst>
              <a:ext uri="{FF2B5EF4-FFF2-40B4-BE49-F238E27FC236}">
                <a16:creationId xmlns:a16="http://schemas.microsoft.com/office/drawing/2014/main" xmlns="" id="{C020221B-288B-62C7-EEC7-A846E1CC51F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53510" y="1457869"/>
            <a:ext cx="1412940" cy="565174"/>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a:extLst>
              <a:ext uri="{FF2B5EF4-FFF2-40B4-BE49-F238E27FC236}">
                <a16:creationId xmlns:a16="http://schemas.microsoft.com/office/drawing/2014/main" xmlns="" id="{3488E954-4B2F-3ED9-61CA-F4402C320D4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462933" y="1707751"/>
            <a:ext cx="891289" cy="891289"/>
          </a:xfrm>
          <a:prstGeom prst="rect">
            <a:avLst/>
          </a:prstGeom>
        </p:spPr>
      </p:pic>
      <p:sp>
        <p:nvSpPr>
          <p:cNvPr id="31" name="Freeform: Shape 5">
            <a:extLst>
              <a:ext uri="{FF2B5EF4-FFF2-40B4-BE49-F238E27FC236}">
                <a16:creationId xmlns:a16="http://schemas.microsoft.com/office/drawing/2014/main" xmlns="" id="{7110D834-8EAF-A679-A4E8-2D90278216E3}"/>
              </a:ext>
            </a:extLst>
          </p:cNvPr>
          <p:cNvSpPr/>
          <p:nvPr/>
        </p:nvSpPr>
        <p:spPr>
          <a:xfrm>
            <a:off x="1708437" y="3531339"/>
            <a:ext cx="2143483" cy="1128643"/>
          </a:xfrm>
          <a:custGeom>
            <a:avLst/>
            <a:gdLst>
              <a:gd name="connsiteX0" fmla="*/ 0 w 2250415"/>
              <a:gd name="connsiteY0" fmla="*/ 186298 h 1117763"/>
              <a:gd name="connsiteX1" fmla="*/ 186298 w 2250415"/>
              <a:gd name="connsiteY1" fmla="*/ 0 h 1117763"/>
              <a:gd name="connsiteX2" fmla="*/ 2064117 w 2250415"/>
              <a:gd name="connsiteY2" fmla="*/ 0 h 1117763"/>
              <a:gd name="connsiteX3" fmla="*/ 2250415 w 2250415"/>
              <a:gd name="connsiteY3" fmla="*/ 186298 h 1117763"/>
              <a:gd name="connsiteX4" fmla="*/ 2250415 w 2250415"/>
              <a:gd name="connsiteY4" fmla="*/ 931465 h 1117763"/>
              <a:gd name="connsiteX5" fmla="*/ 2064117 w 2250415"/>
              <a:gd name="connsiteY5" fmla="*/ 1117763 h 1117763"/>
              <a:gd name="connsiteX6" fmla="*/ 186298 w 2250415"/>
              <a:gd name="connsiteY6" fmla="*/ 1117763 h 1117763"/>
              <a:gd name="connsiteX7" fmla="*/ 0 w 2250415"/>
              <a:gd name="connsiteY7" fmla="*/ 931465 h 1117763"/>
              <a:gd name="connsiteX8" fmla="*/ 0 w 2250415"/>
              <a:gd name="connsiteY8" fmla="*/ 186298 h 111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0415" h="1117763">
                <a:moveTo>
                  <a:pt x="0" y="186298"/>
                </a:moveTo>
                <a:cubicBezTo>
                  <a:pt x="0" y="83408"/>
                  <a:pt x="83408" y="0"/>
                  <a:pt x="186298" y="0"/>
                </a:cubicBezTo>
                <a:lnTo>
                  <a:pt x="2064117" y="0"/>
                </a:lnTo>
                <a:cubicBezTo>
                  <a:pt x="2167007" y="0"/>
                  <a:pt x="2250415" y="83408"/>
                  <a:pt x="2250415" y="186298"/>
                </a:cubicBezTo>
                <a:lnTo>
                  <a:pt x="2250415" y="931465"/>
                </a:lnTo>
                <a:cubicBezTo>
                  <a:pt x="2250415" y="1034355"/>
                  <a:pt x="2167007" y="1117763"/>
                  <a:pt x="2064117" y="1117763"/>
                </a:cubicBezTo>
                <a:lnTo>
                  <a:pt x="186298" y="1117763"/>
                </a:lnTo>
                <a:cubicBezTo>
                  <a:pt x="83408" y="1117763"/>
                  <a:pt x="0" y="1034355"/>
                  <a:pt x="0" y="931465"/>
                </a:cubicBezTo>
                <a:lnTo>
                  <a:pt x="0" y="186298"/>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045" tIns="85045" rIns="85045" bIns="85045" numCol="1" spcCol="1270" anchor="ctr" anchorCtr="0">
            <a:noAutofit/>
          </a:bodyPr>
          <a:lstStyle/>
          <a:p>
            <a:pPr algn="r" defTabSz="533400">
              <a:lnSpc>
                <a:spcPct val="90000"/>
              </a:lnSpc>
              <a:spcBef>
                <a:spcPct val="0"/>
              </a:spcBef>
              <a:spcAft>
                <a:spcPct val="35000"/>
              </a:spcAft>
            </a:pPr>
            <a:r>
              <a:rPr lang="fr-FR" sz="1600" dirty="0" smtClean="0">
                <a:solidFill>
                  <a:schemeClr val="tx1"/>
                </a:solidFill>
              </a:rPr>
              <a:t>L’encouragement </a:t>
            </a:r>
            <a:r>
              <a:rPr lang="fr-FR" sz="1600" dirty="0">
                <a:solidFill>
                  <a:schemeClr val="tx1"/>
                </a:solidFill>
              </a:rPr>
              <a:t>au mode-projet, aux Nouvelles pratiques collaboratives</a:t>
            </a:r>
          </a:p>
        </p:txBody>
      </p:sp>
      <p:pic>
        <p:nvPicPr>
          <p:cNvPr id="32" name="Picture 2" descr="Orange Jeux ouvre sa F-boutique - WebLife">
            <a:extLst>
              <a:ext uri="{FF2B5EF4-FFF2-40B4-BE49-F238E27FC236}">
                <a16:creationId xmlns:a16="http://schemas.microsoft.com/office/drawing/2014/main" xmlns="" id="{D8BB28E6-9ABD-F41C-4192-8051DE3CD90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44614" y="3467051"/>
            <a:ext cx="1403050" cy="477914"/>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 32">
            <a:extLst>
              <a:ext uri="{FF2B5EF4-FFF2-40B4-BE49-F238E27FC236}">
                <a16:creationId xmlns:a16="http://schemas.microsoft.com/office/drawing/2014/main" xmlns="" id="{85C3A90A-B0B6-8E69-6EF2-460B6632337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43810" y="4083918"/>
            <a:ext cx="1447870" cy="480141"/>
          </a:xfrm>
          <a:prstGeom prst="rect">
            <a:avLst/>
          </a:prstGeom>
        </p:spPr>
      </p:pic>
    </p:spTree>
    <p:extLst>
      <p:ext uri="{BB962C8B-B14F-4D97-AF65-F5344CB8AC3E}">
        <p14:creationId xmlns:p14="http://schemas.microsoft.com/office/powerpoint/2010/main" val="1525817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13</a:t>
            </a:fld>
            <a:endParaRPr lang="fr-FR" dirty="0"/>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Que retenir du privé pour les tiers-lieux de travail des agents publics ?</a:t>
            </a:r>
          </a:p>
        </p:txBody>
      </p:sp>
      <p:sp>
        <p:nvSpPr>
          <p:cNvPr id="34" name="Rectangle : coins arrondis 2">
            <a:extLst>
              <a:ext uri="{FF2B5EF4-FFF2-40B4-BE49-F238E27FC236}">
                <a16:creationId xmlns:a16="http://schemas.microsoft.com/office/drawing/2014/main" xmlns="" id="{43F7C141-D0C1-9453-46D7-CDB8F84C2B32}"/>
              </a:ext>
            </a:extLst>
          </p:cNvPr>
          <p:cNvSpPr/>
          <p:nvPr/>
        </p:nvSpPr>
        <p:spPr>
          <a:xfrm>
            <a:off x="337540" y="1779662"/>
            <a:ext cx="3802412" cy="93610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dirty="0">
                <a:solidFill>
                  <a:srgbClr val="4A4A4D"/>
                </a:solidFill>
                <a:latin typeface="Marianne Light" panose="02000000000000000000" pitchFamily="50" charset="0"/>
              </a:rPr>
              <a:t>Accéder à des espaces à baux courte durée 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100" dirty="0">
              <a:solidFill>
                <a:srgbClr val="4A4A4D"/>
              </a:solidFill>
              <a:latin typeface="Marianne Light" panose="02000000000000000000"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dirty="0">
                <a:solidFill>
                  <a:srgbClr val="4A4A4D"/>
                </a:solidFill>
                <a:latin typeface="Marianne Light" panose="02000000000000000000" pitchFamily="50" charset="0"/>
              </a:rPr>
              <a:t>Favoriser une politique plus large sur les nouvelles organisations et les modes de travail</a:t>
            </a:r>
          </a:p>
        </p:txBody>
      </p:sp>
      <p:sp>
        <p:nvSpPr>
          <p:cNvPr id="36" name="ZoneTexte 35">
            <a:extLst>
              <a:ext uri="{FF2B5EF4-FFF2-40B4-BE49-F238E27FC236}">
                <a16:creationId xmlns:a16="http://schemas.microsoft.com/office/drawing/2014/main" xmlns="" id="{B7D8FF3C-C3EA-C524-0164-A4169ED2DF78}"/>
              </a:ext>
            </a:extLst>
          </p:cNvPr>
          <p:cNvSpPr txBox="1"/>
          <p:nvPr/>
        </p:nvSpPr>
        <p:spPr>
          <a:xfrm>
            <a:off x="793756" y="3003798"/>
            <a:ext cx="8098724" cy="169277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25408F"/>
                </a:solidFill>
                <a:effectLst/>
                <a:uLnTx/>
                <a:uFillTx/>
                <a:latin typeface="Marianne Light" panose="02000000000000000000" pitchFamily="50" charset="0"/>
              </a:rPr>
              <a:t>La création d’un lieu tiers pour les agents publics sur un territoire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Devra nécessairement s’inscrire dans une </a:t>
            </a:r>
            <a:r>
              <a:rPr kumimoji="0" lang="fr-FR" sz="1000" b="1" i="0" u="none" strike="noStrike" kern="1200" cap="none" spc="0" normalizeH="0" baseline="0" noProof="0" dirty="0">
                <a:ln>
                  <a:noFill/>
                </a:ln>
                <a:solidFill>
                  <a:srgbClr val="4A4A4D"/>
                </a:solidFill>
                <a:effectLst/>
                <a:uLnTx/>
                <a:uFillTx/>
                <a:latin typeface="Marianne Light" panose="02000000000000000000" pitchFamily="50" charset="0"/>
              </a:rPr>
              <a:t>volonté et démarche managériale plus large</a:t>
            </a: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 par les Dirigeants publics locaux, en cohérence notamment avec la politique locale d’application du télétravail (Préfet, Recteur et Directeurs des entités concernées par le site et par les agents potentiellement concernés)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Sera décidée sur une </a:t>
            </a:r>
            <a:r>
              <a:rPr kumimoji="0" lang="fr-FR" sz="1000" b="1" i="0" u="none" strike="noStrike" kern="1200" cap="none" spc="0" normalizeH="0" baseline="0" noProof="0" dirty="0">
                <a:ln>
                  <a:noFill/>
                </a:ln>
                <a:solidFill>
                  <a:srgbClr val="4A4A4D"/>
                </a:solidFill>
                <a:effectLst/>
                <a:uLnTx/>
                <a:uFillTx/>
                <a:latin typeface="Marianne Light" panose="02000000000000000000" pitchFamily="50" charset="0"/>
              </a:rPr>
              <a:t>base multifactorielle</a:t>
            </a: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 avec des </a:t>
            </a:r>
            <a:r>
              <a:rPr kumimoji="0" lang="fr-FR" sz="1000" b="1" i="0" u="none" strike="noStrike" kern="1200" cap="none" spc="0" normalizeH="0" baseline="0" noProof="0" dirty="0">
                <a:ln>
                  <a:noFill/>
                </a:ln>
                <a:solidFill>
                  <a:srgbClr val="4A4A4D"/>
                </a:solidFill>
                <a:effectLst/>
                <a:uLnTx/>
                <a:uFillTx/>
                <a:latin typeface="Marianne Light" panose="02000000000000000000" pitchFamily="50" charset="0"/>
              </a:rPr>
              <a:t>indicateurs</a:t>
            </a: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 proposés dans la boite à outils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Sera conçue selon des </a:t>
            </a:r>
            <a:r>
              <a:rPr kumimoji="0" lang="fr-FR" sz="1000" b="1" i="0" u="none" strike="noStrike" kern="1200" cap="none" spc="0" normalizeH="0" baseline="0" noProof="0" dirty="0">
                <a:ln>
                  <a:noFill/>
                </a:ln>
                <a:solidFill>
                  <a:srgbClr val="4A4A4D"/>
                </a:solidFill>
                <a:effectLst/>
                <a:uLnTx/>
                <a:uFillTx/>
                <a:latin typeface="Marianne Light" panose="02000000000000000000" pitchFamily="50" charset="0"/>
              </a:rPr>
              <a:t>principes de modularité, multifonctions et réversibles</a:t>
            </a: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 afin d’assurer plusieurs usages possibles et évoluer selon la réalité de ce qui restera pendant quelque temps encore des expérimentations. Les ratios d’aménagement ne refléteront ceux des coworking privés que dans la mesure où ils sont compatibles avec le </a:t>
            </a:r>
            <a:r>
              <a:rPr kumimoji="0" lang="fr-FR" sz="1000" b="1" i="0" u="none" strike="noStrike" kern="1200" cap="none" spc="0" normalizeH="0" baseline="0" noProof="0" dirty="0">
                <a:ln>
                  <a:noFill/>
                </a:ln>
                <a:solidFill>
                  <a:srgbClr val="4A4A4D"/>
                </a:solidFill>
                <a:effectLst/>
                <a:uLnTx/>
                <a:uFillTx/>
                <a:latin typeface="Marianne Light" panose="02000000000000000000" pitchFamily="50" charset="0"/>
              </a:rPr>
              <a:t>dialogue social local </a:t>
            </a: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(ex : bureaux loués chez </a:t>
            </a:r>
            <a:r>
              <a:rPr kumimoji="0" lang="fr-FR" sz="1000" b="0" i="0" u="none" strike="noStrike" kern="1200" cap="none" spc="0" normalizeH="0" baseline="0" noProof="0" dirty="0" err="1">
                <a:ln>
                  <a:noFill/>
                </a:ln>
                <a:solidFill>
                  <a:srgbClr val="4A4A4D"/>
                </a:solidFill>
                <a:effectLst/>
                <a:uLnTx/>
                <a:uFillTx/>
                <a:latin typeface="Marianne Light" panose="02000000000000000000" pitchFamily="50" charset="0"/>
              </a:rPr>
              <a:t>WeWork</a:t>
            </a: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 assez « denses » avec postes de 120 cm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Pourra éventuellement considérer </a:t>
            </a:r>
            <a:r>
              <a:rPr kumimoji="0" lang="fr-FR" sz="1000" b="1" i="0" u="none" strike="noStrike" kern="1200" cap="none" spc="0" normalizeH="0" baseline="0" noProof="0" dirty="0">
                <a:ln>
                  <a:noFill/>
                </a:ln>
                <a:solidFill>
                  <a:srgbClr val="4A4A4D"/>
                </a:solidFill>
                <a:effectLst/>
                <a:uLnTx/>
                <a:uFillTx/>
                <a:latin typeface="Marianne Light" panose="02000000000000000000" pitchFamily="50" charset="0"/>
              </a:rPr>
              <a:t>l’option coworking privé </a:t>
            </a: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selon le maillage territorial local sous réserve d’acceptation du principe des dirigeants locaux, dans le cadre d’une expérimentation, et en l’absence d’opportunité </a:t>
            </a:r>
            <a:r>
              <a:rPr lang="fr-FR" sz="1000" dirty="0">
                <a:solidFill>
                  <a:srgbClr val="4A4A4D"/>
                </a:solidFill>
                <a:latin typeface="Marianne Light" panose="02000000000000000000" pitchFamily="50" charset="0"/>
              </a:rPr>
              <a:t>d</a:t>
            </a:r>
            <a:r>
              <a:rPr kumimoji="0" lang="fr-FR" sz="1000" b="0" i="0" u="none" strike="noStrike" kern="1200" cap="none" spc="0" normalizeH="0" baseline="0" noProof="0" dirty="0" smtClean="0">
                <a:ln>
                  <a:noFill/>
                </a:ln>
                <a:solidFill>
                  <a:srgbClr val="4A4A4D"/>
                </a:solidFill>
                <a:effectLst/>
                <a:uLnTx/>
                <a:uFillTx/>
                <a:latin typeface="Marianne Light" panose="02000000000000000000" pitchFamily="50" charset="0"/>
              </a:rPr>
              <a:t>es </a:t>
            </a:r>
            <a:r>
              <a:rPr kumimoji="0" lang="fr-FR" sz="1000" b="0" i="0" u="none" strike="noStrike" kern="1200" cap="none" spc="0" normalizeH="0" baseline="0" noProof="0" dirty="0">
                <a:ln>
                  <a:noFill/>
                </a:ln>
                <a:solidFill>
                  <a:srgbClr val="4A4A4D"/>
                </a:solidFill>
                <a:effectLst/>
                <a:uLnTx/>
                <a:uFillTx/>
                <a:latin typeface="Marianne Light" panose="02000000000000000000" pitchFamily="50" charset="0"/>
              </a:rPr>
              <a:t>sites occupés par l’Etat</a:t>
            </a:r>
          </a:p>
        </p:txBody>
      </p:sp>
      <p:sp>
        <p:nvSpPr>
          <p:cNvPr id="37" name="Rectangle : coins arrondis 5">
            <a:extLst>
              <a:ext uri="{FF2B5EF4-FFF2-40B4-BE49-F238E27FC236}">
                <a16:creationId xmlns:a16="http://schemas.microsoft.com/office/drawing/2014/main" xmlns="" id="{B1ED7D46-1CBD-CDB6-B097-5D63F18BC62E}"/>
              </a:ext>
            </a:extLst>
          </p:cNvPr>
          <p:cNvSpPr/>
          <p:nvPr/>
        </p:nvSpPr>
        <p:spPr>
          <a:xfrm>
            <a:off x="4680270" y="1779662"/>
            <a:ext cx="4103730" cy="93610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nchorCtr="0">
            <a:noAutofit/>
          </a:bodyPr>
          <a:lstStyle/>
          <a:p>
            <a:pPr marL="171450" indent="-171450">
              <a:buFont typeface="Arial" panose="020B0604020202020204" pitchFamily="34" charset="0"/>
              <a:buChar char="•"/>
              <a:defRPr/>
            </a:pPr>
            <a:r>
              <a:rPr lang="fr-FR" sz="1100" dirty="0">
                <a:solidFill>
                  <a:srgbClr val="4A4A4D"/>
                </a:solidFill>
                <a:latin typeface="Marianne Light" panose="02000000000000000000" pitchFamily="50" charset="0"/>
              </a:rPr>
              <a:t>Seulement 10% des places de coworking sont louées à la demande (et bcp par des indépendants)</a:t>
            </a:r>
          </a:p>
          <a:p>
            <a:pPr marL="171450" indent="-171450">
              <a:buFont typeface="Arial" panose="020B0604020202020204" pitchFamily="34" charset="0"/>
              <a:buChar char="•"/>
              <a:defRPr/>
            </a:pPr>
            <a:endParaRPr lang="fr-FR" sz="1100" dirty="0">
              <a:solidFill>
                <a:srgbClr val="4A4A4D"/>
              </a:solidFill>
              <a:latin typeface="Marianne Light" panose="02000000000000000000" pitchFamily="50" charset="0"/>
            </a:endParaRPr>
          </a:p>
          <a:p>
            <a:pPr marL="171450" indent="-171450">
              <a:buFont typeface="Arial" panose="020B0604020202020204" pitchFamily="34" charset="0"/>
              <a:buChar char="•"/>
              <a:defRPr/>
            </a:pPr>
            <a:r>
              <a:rPr lang="fr-FR" sz="1100" dirty="0">
                <a:solidFill>
                  <a:srgbClr val="4A4A4D"/>
                </a:solidFill>
                <a:latin typeface="Marianne Light" panose="02000000000000000000" pitchFamily="50" charset="0"/>
              </a:rPr>
              <a:t>La plateforme Neonomade semble utilisée par un nombre restreint d’employés lorsqu’ils en bénéficient</a:t>
            </a:r>
          </a:p>
        </p:txBody>
      </p:sp>
      <p:sp>
        <p:nvSpPr>
          <p:cNvPr id="39" name="Triangle isocèle 38">
            <a:extLst>
              <a:ext uri="{FF2B5EF4-FFF2-40B4-BE49-F238E27FC236}">
                <a16:creationId xmlns:a16="http://schemas.microsoft.com/office/drawing/2014/main" xmlns="" id="{738BE2A9-D528-CCEE-002A-4A9D968EE754}"/>
              </a:ext>
            </a:extLst>
          </p:cNvPr>
          <p:cNvSpPr/>
          <p:nvPr/>
        </p:nvSpPr>
        <p:spPr>
          <a:xfrm flipV="1">
            <a:off x="1691680" y="2756356"/>
            <a:ext cx="935737" cy="1754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Open Sans"/>
              <a:ea typeface="+mn-ea"/>
              <a:cs typeface="+mn-cs"/>
            </a:endParaRPr>
          </a:p>
        </p:txBody>
      </p:sp>
      <p:sp>
        <p:nvSpPr>
          <p:cNvPr id="40" name="Rectangle : coins arrondis 11">
            <a:extLst>
              <a:ext uri="{FF2B5EF4-FFF2-40B4-BE49-F238E27FC236}">
                <a16:creationId xmlns:a16="http://schemas.microsoft.com/office/drawing/2014/main" xmlns="" id="{046E5093-2A41-05AB-C91B-B1897CDC7D81}"/>
              </a:ext>
            </a:extLst>
          </p:cNvPr>
          <p:cNvSpPr/>
          <p:nvPr/>
        </p:nvSpPr>
        <p:spPr>
          <a:xfrm>
            <a:off x="179732" y="3096303"/>
            <a:ext cx="521110" cy="163568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all" spc="0" normalizeH="0" baseline="0" noProof="0" dirty="0">
                <a:ln>
                  <a:noFill/>
                </a:ln>
                <a:solidFill>
                  <a:srgbClr val="FFFFFF"/>
                </a:solidFill>
                <a:effectLst/>
                <a:uLnTx/>
                <a:uFillTx/>
                <a:latin typeface="Marianne Medium" panose="02000000000000000000" pitchFamily="50" charset="0"/>
              </a:rPr>
              <a:t>FACTEURS Clés de succès</a:t>
            </a:r>
          </a:p>
        </p:txBody>
      </p:sp>
      <p:sp>
        <p:nvSpPr>
          <p:cNvPr id="41" name="Triangle isocèle 40">
            <a:extLst>
              <a:ext uri="{FF2B5EF4-FFF2-40B4-BE49-F238E27FC236}">
                <a16:creationId xmlns:a16="http://schemas.microsoft.com/office/drawing/2014/main" xmlns="" id="{8095F460-4325-42D7-A444-7CAEAFA504F7}"/>
              </a:ext>
            </a:extLst>
          </p:cNvPr>
          <p:cNvSpPr/>
          <p:nvPr/>
        </p:nvSpPr>
        <p:spPr>
          <a:xfrm flipV="1">
            <a:off x="6300192" y="2756356"/>
            <a:ext cx="935737" cy="17543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Open Sans"/>
              <a:ea typeface="+mn-ea"/>
              <a:cs typeface="+mn-cs"/>
            </a:endParaRPr>
          </a:p>
        </p:txBody>
      </p:sp>
      <p:sp>
        <p:nvSpPr>
          <p:cNvPr id="42" name="ZoneTexte 24">
            <a:extLst>
              <a:ext uri="{FF2B5EF4-FFF2-40B4-BE49-F238E27FC236}">
                <a16:creationId xmlns:a16="http://schemas.microsoft.com/office/drawing/2014/main" xmlns="" id="{8BC27DFA-8B2C-4D9A-AF6A-E77E1BD61741}"/>
              </a:ext>
            </a:extLst>
          </p:cNvPr>
          <p:cNvSpPr txBox="1">
            <a:spLocks noChangeArrowheads="1"/>
          </p:cNvSpPr>
          <p:nvPr/>
        </p:nvSpPr>
        <p:spPr bwMode="auto">
          <a:xfrm>
            <a:off x="337540" y="915566"/>
            <a:ext cx="3802412" cy="830997"/>
          </a:xfrm>
          <a:prstGeom prst="rect">
            <a:avLst/>
          </a:prstGeom>
          <a:solidFill>
            <a:schemeClr val="tx2">
              <a:lumMod val="20000"/>
              <a:lumOff val="80000"/>
            </a:schemeClr>
          </a:solidFill>
          <a:ln>
            <a:noFill/>
          </a:ln>
        </p:spPr>
        <p:txBody>
          <a:bodyPr wrap="square" anchor="ctr">
            <a:spAutoFit/>
          </a:bodyPr>
          <a:lstStyle>
            <a:defPPr>
              <a:defRPr lang="fr-FR"/>
            </a:defPPr>
            <a:lvl1pPr algn="ctr">
              <a:lnSpc>
                <a:spcPct val="100000"/>
              </a:lnSpc>
              <a:spcBef>
                <a:spcPct val="0"/>
              </a:spcBef>
              <a:buFont typeface="Times New Roman" panose="02020603050405020304" pitchFamily="18" charset="0"/>
              <a:buNone/>
              <a:defRPr sz="1500" b="1" cap="small">
                <a:solidFill>
                  <a:schemeClr val="tx2"/>
                </a:solidFill>
                <a:latin typeface="+mj-lt"/>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03855"/>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3855"/>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9pPr>
          </a:lstStyle>
          <a:p>
            <a:pPr lvl="0">
              <a:spcBef>
                <a:spcPts val="0"/>
              </a:spcBef>
              <a:defRPr/>
            </a:pPr>
            <a:r>
              <a:rPr lang="fr-FR" sz="1600" dirty="0"/>
              <a:t>LES ENTREPRISES FONT APPEL à DES FORMES DE COWORKING OU DE CORPOWORKING POUR :</a:t>
            </a:r>
          </a:p>
        </p:txBody>
      </p:sp>
      <p:sp>
        <p:nvSpPr>
          <p:cNvPr id="44" name="ZoneTexte 24">
            <a:extLst>
              <a:ext uri="{FF2B5EF4-FFF2-40B4-BE49-F238E27FC236}">
                <a16:creationId xmlns:a16="http://schemas.microsoft.com/office/drawing/2014/main" xmlns="" id="{8BC27DFA-8B2C-4D9A-AF6A-E77E1BD61741}"/>
              </a:ext>
            </a:extLst>
          </p:cNvPr>
          <p:cNvSpPr txBox="1">
            <a:spLocks noChangeArrowheads="1"/>
          </p:cNvSpPr>
          <p:nvPr/>
        </p:nvSpPr>
        <p:spPr bwMode="auto">
          <a:xfrm>
            <a:off x="4680270" y="915566"/>
            <a:ext cx="4103730" cy="830997"/>
          </a:xfrm>
          <a:prstGeom prst="rect">
            <a:avLst/>
          </a:prstGeom>
          <a:solidFill>
            <a:schemeClr val="tx2">
              <a:lumMod val="20000"/>
              <a:lumOff val="80000"/>
            </a:schemeClr>
          </a:solidFill>
          <a:ln>
            <a:noFill/>
          </a:ln>
        </p:spPr>
        <p:txBody>
          <a:bodyPr wrap="square" anchor="ctr">
            <a:spAutoFit/>
          </a:bodyPr>
          <a:lstStyle>
            <a:defPPr>
              <a:defRPr lang="fr-FR"/>
            </a:defPPr>
            <a:lvl1pPr algn="ctr">
              <a:lnSpc>
                <a:spcPct val="100000"/>
              </a:lnSpc>
              <a:spcBef>
                <a:spcPct val="0"/>
              </a:spcBef>
              <a:buFont typeface="Times New Roman" panose="02020603050405020304" pitchFamily="18" charset="0"/>
              <a:buNone/>
              <a:defRPr sz="1500" b="1" cap="small">
                <a:solidFill>
                  <a:schemeClr val="tx2"/>
                </a:solidFill>
                <a:latin typeface="+mj-lt"/>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03855"/>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3855"/>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9pPr>
          </a:lstStyle>
          <a:p>
            <a:pPr lvl="0">
              <a:spcBef>
                <a:spcPts val="0"/>
              </a:spcBef>
              <a:defRPr/>
            </a:pPr>
            <a:r>
              <a:rPr lang="fr-FR" sz="1600" dirty="0" smtClean="0"/>
              <a:t>POUR LES INDIVIDUS, LE </a:t>
            </a:r>
            <a:r>
              <a:rPr lang="fr-FR" sz="1600" dirty="0" err="1" smtClean="0"/>
              <a:t>MARCH</a:t>
            </a:r>
            <a:r>
              <a:rPr lang="fr-FR" altLang="fr-FR" sz="2000" dirty="0" err="1"/>
              <a:t>é</a:t>
            </a:r>
            <a:r>
              <a:rPr lang="fr-FR" sz="1600" dirty="0" smtClean="0"/>
              <a:t> SEMBLE PLUS UN </a:t>
            </a:r>
            <a:r>
              <a:rPr lang="fr-FR" sz="1600" dirty="0" err="1" smtClean="0"/>
              <a:t>MARCH</a:t>
            </a:r>
            <a:r>
              <a:rPr lang="fr-FR" altLang="fr-FR" sz="2000" dirty="0" err="1"/>
              <a:t>é</a:t>
            </a:r>
            <a:r>
              <a:rPr lang="fr-FR" sz="1600" dirty="0" smtClean="0"/>
              <a:t> D’OFFRE QU’UN </a:t>
            </a:r>
            <a:r>
              <a:rPr lang="fr-FR" sz="1600" dirty="0" err="1" smtClean="0"/>
              <a:t>MARCH</a:t>
            </a:r>
            <a:r>
              <a:rPr lang="fr-FR" altLang="fr-FR" sz="2000" dirty="0" err="1"/>
              <a:t>é</a:t>
            </a:r>
            <a:r>
              <a:rPr lang="fr-FR" sz="1600" dirty="0" smtClean="0"/>
              <a:t> DE DEMANDE</a:t>
            </a:r>
            <a:endParaRPr lang="fr-FR" sz="1600" dirty="0"/>
          </a:p>
        </p:txBody>
      </p:sp>
    </p:spTree>
    <p:extLst>
      <p:ext uri="{BB962C8B-B14F-4D97-AF65-F5344CB8AC3E}">
        <p14:creationId xmlns:p14="http://schemas.microsoft.com/office/powerpoint/2010/main" val="563784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ZoneTexte 57">
            <a:extLst>
              <a:ext uri="{FF2B5EF4-FFF2-40B4-BE49-F238E27FC236}">
                <a16:creationId xmlns:a16="http://schemas.microsoft.com/office/drawing/2014/main" xmlns="" id="{78E11110-DB47-4988-873E-F54D77C2595A}"/>
              </a:ext>
            </a:extLst>
          </p:cNvPr>
          <p:cNvSpPr txBox="1"/>
          <p:nvPr/>
        </p:nvSpPr>
        <p:spPr>
          <a:xfrm>
            <a:off x="-8156" y="1275606"/>
            <a:ext cx="5588268" cy="2469907"/>
          </a:xfrm>
          <a:prstGeom prst="rect">
            <a:avLst/>
          </a:prstGeom>
          <a:noFill/>
        </p:spPr>
        <p:txBody>
          <a:bodyPr wrap="square">
            <a:spAutoFit/>
          </a:bodyPr>
          <a:lstStyle/>
          <a:p>
            <a:pPr marL="432000" marR="0" lvl="1" indent="-216000" algn="l"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fr-FR" sz="1000" b="0" i="0" u="none" strike="noStrike" kern="1200" cap="none" spc="0" normalizeH="0" baseline="0" noProof="0" dirty="0">
                <a:ln>
                  <a:noFill/>
                </a:ln>
                <a:solidFill>
                  <a:srgbClr val="4A4A4D"/>
                </a:solidFill>
                <a:effectLst/>
                <a:uLnTx/>
                <a:uFillTx/>
                <a:latin typeface="Open Sans"/>
              </a:rPr>
              <a:t>Plusieurs types d’espaces : </a:t>
            </a:r>
            <a:r>
              <a:rPr kumimoji="0" lang="fr-FR" sz="1000" b="1" i="0" u="none" strike="noStrike" kern="1200" cap="none" spc="0" normalizeH="0" baseline="0" noProof="0" dirty="0">
                <a:ln>
                  <a:noFill/>
                </a:ln>
                <a:solidFill>
                  <a:srgbClr val="4A4A4D"/>
                </a:solidFill>
                <a:effectLst/>
                <a:uLnTx/>
                <a:uFillTx/>
                <a:latin typeface="Open Sans"/>
              </a:rPr>
              <a:t>des bureaux partagés </a:t>
            </a:r>
            <a:r>
              <a:rPr kumimoji="0" lang="fr-FR" sz="1000" i="0" u="none" strike="noStrike" kern="1200" cap="none" spc="0" normalizeH="0" baseline="0" noProof="0" dirty="0">
                <a:ln>
                  <a:noFill/>
                </a:ln>
                <a:solidFill>
                  <a:srgbClr val="4A4A4D"/>
                </a:solidFill>
                <a:effectLst/>
                <a:uLnTx/>
                <a:uFillTx/>
                <a:latin typeface="Open Sans"/>
              </a:rPr>
              <a:t>(~6 m²/poste), </a:t>
            </a:r>
            <a:r>
              <a:rPr kumimoji="0" lang="fr-FR" sz="1000" b="1" i="0" u="none" strike="noStrike" kern="1200" cap="none" spc="0" normalizeH="0" baseline="0" noProof="0" dirty="0">
                <a:ln>
                  <a:noFill/>
                </a:ln>
                <a:solidFill>
                  <a:srgbClr val="4A4A4D"/>
                </a:solidFill>
                <a:effectLst/>
                <a:uLnTx/>
                <a:uFillTx/>
                <a:latin typeface="Open Sans"/>
              </a:rPr>
              <a:t>des bureaux privatifs </a:t>
            </a:r>
            <a:r>
              <a:rPr kumimoji="0" lang="fr-FR" sz="1000" i="0" u="none" strike="noStrike" kern="1200" cap="none" spc="0" normalizeH="0" baseline="0" noProof="0" dirty="0">
                <a:ln>
                  <a:noFill/>
                </a:ln>
                <a:solidFill>
                  <a:srgbClr val="4A4A4D"/>
                </a:solidFill>
                <a:effectLst/>
                <a:uLnTx/>
                <a:uFillTx/>
                <a:latin typeface="Open Sans"/>
              </a:rPr>
              <a:t>(avec un ou plusieurs postes, ~12 m²/poste), </a:t>
            </a:r>
            <a:r>
              <a:rPr kumimoji="0" lang="fr-FR" sz="1000" b="1" i="0" u="none" strike="noStrike" kern="1200" cap="none" spc="0" normalizeH="0" baseline="0" noProof="0" dirty="0">
                <a:ln>
                  <a:noFill/>
                </a:ln>
                <a:solidFill>
                  <a:srgbClr val="4A4A4D"/>
                </a:solidFill>
                <a:effectLst/>
                <a:uLnTx/>
                <a:uFillTx/>
                <a:latin typeface="Open Sans"/>
              </a:rPr>
              <a:t>et des salles de réunion </a:t>
            </a:r>
            <a:r>
              <a:rPr kumimoji="0" lang="fr-FR" sz="1000" b="0" i="0" u="none" strike="noStrike" kern="1200" cap="none" spc="0" normalizeH="0" baseline="0" noProof="0" dirty="0">
                <a:ln>
                  <a:noFill/>
                </a:ln>
                <a:solidFill>
                  <a:srgbClr val="4A4A4D"/>
                </a:solidFill>
                <a:effectLst/>
                <a:uLnTx/>
                <a:uFillTx/>
                <a:latin typeface="Open Sans"/>
              </a:rPr>
              <a:t>(et même des chambres d'hôtels) </a:t>
            </a:r>
            <a:r>
              <a:rPr kumimoji="0" lang="fr-FR" sz="1000" b="0" i="0" u="none" strike="noStrike" kern="1200" cap="none" spc="0" normalizeH="0" baseline="0" noProof="0" dirty="0">
                <a:ln>
                  <a:noFill/>
                </a:ln>
                <a:solidFill>
                  <a:srgbClr val="4A4A4D"/>
                </a:solidFill>
                <a:effectLst/>
                <a:uLnTx/>
                <a:uFillTx/>
                <a:latin typeface="Open Sans"/>
                <a:sym typeface="Wingdings" panose="05000000000000000000" pitchFamily="2" charset="2"/>
              </a:rPr>
              <a:t> </a:t>
            </a:r>
            <a:r>
              <a:rPr lang="fr-FR" sz="1000" dirty="0">
                <a:solidFill>
                  <a:srgbClr val="4A4A4D"/>
                </a:solidFill>
                <a:latin typeface="Open Sans"/>
                <a:sym typeface="Wingdings" panose="05000000000000000000" pitchFamily="2" charset="2"/>
              </a:rPr>
              <a:t>L’offre actuelle est composée de </a:t>
            </a:r>
            <a:r>
              <a:rPr kumimoji="0" lang="fr-FR" sz="1000" b="0" i="0" u="none" strike="noStrike" kern="1200" cap="none" spc="0" normalizeH="0" baseline="0" noProof="0" dirty="0">
                <a:ln>
                  <a:noFill/>
                </a:ln>
                <a:solidFill>
                  <a:srgbClr val="4A4A4D"/>
                </a:solidFill>
                <a:effectLst/>
                <a:uLnTx/>
                <a:uFillTx/>
                <a:latin typeface="Open Sans"/>
                <a:sym typeface="Wingdings" panose="05000000000000000000" pitchFamily="2" charset="2"/>
              </a:rPr>
              <a:t>88% de bureaux privatifs contre 12% de postes en open-space </a:t>
            </a:r>
            <a:endParaRPr kumimoji="0" lang="fr-FR" sz="1000" b="0" i="0" u="none" strike="noStrike" kern="1200" cap="none" spc="0" normalizeH="0" baseline="0" noProof="0" dirty="0">
              <a:ln>
                <a:noFill/>
              </a:ln>
              <a:solidFill>
                <a:srgbClr val="4A4A4D"/>
              </a:solidFill>
              <a:effectLst/>
              <a:uLnTx/>
              <a:uFillTx/>
              <a:latin typeface="Open Sans"/>
            </a:endParaRPr>
          </a:p>
          <a:p>
            <a:pPr marL="432000" marR="0" lvl="1" indent="-216000" algn="l"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fr-FR" sz="1000" b="0" i="0" u="none" strike="noStrike" kern="1200" cap="none" spc="0" normalizeH="0" baseline="0" noProof="0" dirty="0">
                <a:ln>
                  <a:noFill/>
                </a:ln>
                <a:solidFill>
                  <a:srgbClr val="4A4A4D"/>
                </a:solidFill>
                <a:effectLst/>
                <a:uLnTx/>
                <a:uFillTx/>
                <a:latin typeface="Open Sans"/>
              </a:rPr>
              <a:t>Plusieurs lieux : </a:t>
            </a:r>
            <a:r>
              <a:rPr kumimoji="0" lang="fr-FR" sz="1000" b="1" i="0" u="none" strike="noStrike" kern="1200" cap="none" spc="0" normalizeH="0" baseline="0" noProof="0" dirty="0">
                <a:ln>
                  <a:noFill/>
                </a:ln>
                <a:solidFill>
                  <a:srgbClr val="4A4A4D"/>
                </a:solidFill>
                <a:effectLst/>
                <a:uLnTx/>
                <a:uFillTx/>
                <a:latin typeface="Open Sans"/>
              </a:rPr>
              <a:t>bureaux classiques ou premium, des centres d’affaires, des cafés, des hôtels, des gares, des aéroports </a:t>
            </a:r>
            <a:r>
              <a:rPr kumimoji="0" lang="fr-FR" sz="1000" b="0" i="0" u="none" strike="noStrike" kern="1200" cap="none" spc="0" normalizeH="0" baseline="0" noProof="0" dirty="0">
                <a:ln>
                  <a:noFill/>
                </a:ln>
                <a:solidFill>
                  <a:srgbClr val="4A4A4D"/>
                </a:solidFill>
                <a:effectLst/>
                <a:uLnTx/>
                <a:uFillTx/>
                <a:latin typeface="Open Sans"/>
              </a:rPr>
              <a:t>(et bientôt des centres commerciaux) </a:t>
            </a:r>
          </a:p>
          <a:p>
            <a:pPr marL="432000" marR="0" lvl="1" indent="-216000" algn="l"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lang="fr-FR" sz="1000" dirty="0"/>
              <a:t>De nombreux acteurs émergent sur le marché avec </a:t>
            </a:r>
            <a:r>
              <a:rPr lang="fr-FR" sz="1000" b="1" dirty="0"/>
              <a:t>72 % d’acteurs indépendants ne gérant qu’un seul lieu. </a:t>
            </a:r>
            <a:r>
              <a:rPr lang="fr-FR" sz="1000" dirty="0"/>
              <a:t>Pour solutionner ce phénomène, des plateformes regroupent les offres de coworking de plusieurs acteurs : </a:t>
            </a:r>
            <a:r>
              <a:rPr lang="fr-FR" sz="1000" b="1" dirty="0"/>
              <a:t>          </a:t>
            </a:r>
            <a:endParaRPr lang="fr-FR" sz="1000" dirty="0"/>
          </a:p>
          <a:p>
            <a:pPr lvl="1"/>
            <a:r>
              <a:rPr lang="fr-FR" sz="1000" b="1" dirty="0"/>
              <a:t>                                 donne accès à 95% des espaces de coworking </a:t>
            </a:r>
            <a:r>
              <a:rPr lang="fr-FR" sz="1000" dirty="0"/>
              <a:t>disponibles en France répartis sur plus de </a:t>
            </a:r>
            <a:r>
              <a:rPr lang="fr-FR" sz="1000" b="1" dirty="0"/>
              <a:t>90 % des départements </a:t>
            </a:r>
            <a:r>
              <a:rPr lang="fr-FR" sz="1000" dirty="0"/>
              <a:t>(dont ~ 25 % sur Paris)           </a:t>
            </a:r>
            <a:r>
              <a:rPr lang="fr-FR" sz="1000" dirty="0">
                <a:solidFill>
                  <a:srgbClr val="00CBD7"/>
                </a:solidFill>
                <a:sym typeface="Wingdings" panose="05000000000000000000" pitchFamily="2" charset="2"/>
              </a:rPr>
              <a:t></a:t>
            </a:r>
            <a:r>
              <a:rPr lang="fr-FR" sz="1000" dirty="0">
                <a:sym typeface="Wingdings" panose="05000000000000000000" pitchFamily="2" charset="2"/>
              </a:rPr>
              <a:t> Clients : Capgemini, Wavestone, Generali , Bouygues, Atos, Colliers …. </a:t>
            </a:r>
            <a:endParaRPr lang="fr-FR" sz="1000" dirty="0"/>
          </a:p>
          <a:p>
            <a:pPr marL="432000" marR="0" lvl="1" indent="-216000" algn="l" defTabSz="914400" rtl="0" eaLnBrk="1" fontAlgn="auto" latinLnBrk="0" hangingPunct="1">
              <a:lnSpc>
                <a:spcPct val="100000"/>
              </a:lnSpc>
              <a:spcBef>
                <a:spcPts val="300"/>
              </a:spcBef>
              <a:spcAft>
                <a:spcPts val="600"/>
              </a:spcAft>
              <a:buClrTx/>
              <a:buSzTx/>
              <a:buFont typeface="Arial" panose="020B0604020202020204" pitchFamily="34" charset="0"/>
              <a:buChar char="•"/>
              <a:tabLst/>
              <a:defRPr/>
            </a:pPr>
            <a:endParaRPr kumimoji="0" lang="fr-FR" sz="1200" b="0" i="0" u="none" strike="noStrike" kern="1200" cap="none" spc="0" normalizeH="0" baseline="0" noProof="0" dirty="0">
              <a:ln>
                <a:noFill/>
              </a:ln>
              <a:solidFill>
                <a:srgbClr val="4A4A4D"/>
              </a:solidFill>
              <a:effectLst/>
              <a:uLnTx/>
              <a:uFillTx/>
              <a:latin typeface="Open Sans"/>
              <a:ea typeface="+mn-ea"/>
              <a:cs typeface="+mn-cs"/>
            </a:endParaRPr>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14</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Modèle numéro 1 : </a:t>
            </a:r>
            <a:r>
              <a:rPr lang="fr-FR" dirty="0" err="1"/>
              <a:t>C</a:t>
            </a:r>
            <a:r>
              <a:rPr lang="fr-FR" dirty="0" err="1" smtClean="0"/>
              <a:t>oworking</a:t>
            </a:r>
            <a:endParaRPr lang="fr-FR" dirty="0" smtClean="0"/>
          </a:p>
          <a:p>
            <a:pPr marL="0" lvl="1" indent="0">
              <a:buNone/>
            </a:pPr>
            <a:r>
              <a:rPr lang="fr-FR" dirty="0" smtClean="0"/>
              <a:t>Beaucoup de flexibilité et de partage</a:t>
            </a:r>
            <a:endParaRPr lang="fr-FR" dirty="0"/>
          </a:p>
        </p:txBody>
      </p:sp>
      <p:sp>
        <p:nvSpPr>
          <p:cNvPr id="19" name="Rectangle 18">
            <a:extLst>
              <a:ext uri="{FF2B5EF4-FFF2-40B4-BE49-F238E27FC236}">
                <a16:creationId xmlns:a16="http://schemas.microsoft.com/office/drawing/2014/main" xmlns="" id="{D974733E-7D3C-4B45-BD53-E7298434AEB3}"/>
              </a:ext>
            </a:extLst>
          </p:cNvPr>
          <p:cNvSpPr/>
          <p:nvPr/>
        </p:nvSpPr>
        <p:spPr>
          <a:xfrm>
            <a:off x="5710003" y="915566"/>
            <a:ext cx="3326493" cy="1409082"/>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sp>
        <p:nvSpPr>
          <p:cNvPr id="20" name="ZoneTexte 19">
            <a:extLst>
              <a:ext uri="{FF2B5EF4-FFF2-40B4-BE49-F238E27FC236}">
                <a16:creationId xmlns:a16="http://schemas.microsoft.com/office/drawing/2014/main" xmlns="" id="{26BA145C-93E7-4405-BF7B-6F3EF5C7454A}"/>
              </a:ext>
            </a:extLst>
          </p:cNvPr>
          <p:cNvSpPr txBox="1"/>
          <p:nvPr/>
        </p:nvSpPr>
        <p:spPr>
          <a:xfrm>
            <a:off x="5825663" y="2427734"/>
            <a:ext cx="3210833" cy="2451953"/>
          </a:xfrm>
          <a:prstGeom prst="rect">
            <a:avLst/>
          </a:prstGeom>
          <a:noFill/>
        </p:spPr>
        <p:txBody>
          <a:bodyPr wrap="square" lIns="0" tIns="0" rIns="0" bIns="0" rtlCol="0">
            <a:spAutoFit/>
          </a:bodyPr>
          <a:lstStyle/>
          <a:p>
            <a:pPr>
              <a:spcAft>
                <a:spcPts val="600"/>
              </a:spcAft>
            </a:pPr>
            <a:r>
              <a:rPr lang="fr-FR" sz="800" b="1" dirty="0">
                <a:solidFill>
                  <a:srgbClr val="92D050"/>
                </a:solidFill>
              </a:rPr>
              <a:t>       Avantages  </a:t>
            </a:r>
          </a:p>
          <a:p>
            <a:pPr marL="285750" indent="-285750">
              <a:buClr>
                <a:srgbClr val="92D050"/>
              </a:buClr>
              <a:buFont typeface="Open Sans" panose="020B0606030504020204" pitchFamily="34" charset="0"/>
              <a:buChar char="+"/>
            </a:pPr>
            <a:r>
              <a:rPr lang="fr-FR" sz="800" b="1" dirty="0"/>
              <a:t>Espaces prêts à l’emploi avec de nombreux services</a:t>
            </a:r>
          </a:p>
          <a:p>
            <a:pPr marL="285750" indent="-285750">
              <a:spcAft>
                <a:spcPts val="200"/>
              </a:spcAft>
              <a:buClr>
                <a:srgbClr val="92D050"/>
              </a:buClr>
              <a:buFont typeface="Open Sans" panose="020B0606030504020204" pitchFamily="34" charset="0"/>
              <a:buChar char="+"/>
            </a:pPr>
            <a:r>
              <a:rPr lang="fr-FR" sz="800" b="1" dirty="0"/>
              <a:t>De nombreux sites présents nationalement </a:t>
            </a:r>
          </a:p>
          <a:p>
            <a:pPr marL="285750" indent="-285750">
              <a:spcAft>
                <a:spcPts val="200"/>
              </a:spcAft>
              <a:buClr>
                <a:srgbClr val="92D050"/>
              </a:buClr>
              <a:buFont typeface="Open Sans" panose="020B0606030504020204" pitchFamily="34" charset="0"/>
              <a:buChar char="+"/>
            </a:pPr>
            <a:r>
              <a:rPr lang="fr-FR" sz="800" b="1" dirty="0"/>
              <a:t>Coûts proportionnels à l’utilisation </a:t>
            </a:r>
            <a:r>
              <a:rPr lang="fr-FR" sz="800" dirty="0"/>
              <a:t>(pas de coûts fixes) </a:t>
            </a:r>
            <a:r>
              <a:rPr lang="fr-FR" sz="800" b="1" dirty="0"/>
              <a:t>sans engagement dans la durée </a:t>
            </a:r>
          </a:p>
          <a:p>
            <a:endParaRPr lang="fr-FR" sz="800" dirty="0">
              <a:solidFill>
                <a:srgbClr val="92D050"/>
              </a:solidFill>
            </a:endParaRPr>
          </a:p>
          <a:p>
            <a:pPr>
              <a:spcAft>
                <a:spcPts val="600"/>
              </a:spcAft>
            </a:pPr>
            <a:r>
              <a:rPr lang="fr-FR" sz="800" dirty="0">
                <a:solidFill>
                  <a:srgbClr val="FF0000"/>
                </a:solidFill>
              </a:rPr>
              <a:t>       </a:t>
            </a:r>
            <a:r>
              <a:rPr lang="fr-FR" sz="800" b="1" dirty="0">
                <a:solidFill>
                  <a:srgbClr val="FF0000"/>
                </a:solidFill>
              </a:rPr>
              <a:t>Inconvénients</a:t>
            </a:r>
          </a:p>
          <a:p>
            <a:pPr marL="171450" indent="-171450">
              <a:spcAft>
                <a:spcPts val="200"/>
              </a:spcAft>
              <a:buClr>
                <a:schemeClr val="accent5"/>
              </a:buClr>
              <a:buFont typeface="Arial" panose="020B0604020202020204" pitchFamily="34" charset="0"/>
              <a:buChar char="•"/>
            </a:pPr>
            <a:r>
              <a:rPr lang="fr-FR" sz="800" b="1" dirty="0"/>
              <a:t>Partage des espaces avec de nombreux utilisateurs </a:t>
            </a:r>
          </a:p>
          <a:p>
            <a:pPr marL="171450" indent="-171450">
              <a:spcAft>
                <a:spcPts val="200"/>
              </a:spcAft>
              <a:buClr>
                <a:schemeClr val="accent5"/>
              </a:buClr>
              <a:buFont typeface="Arial" panose="020B0604020202020204" pitchFamily="34" charset="0"/>
              <a:buChar char="•"/>
            </a:pPr>
            <a:r>
              <a:rPr lang="fr-FR" sz="800" b="1" dirty="0"/>
              <a:t>Ne couvre pas l’intégralité du territoire </a:t>
            </a:r>
            <a:r>
              <a:rPr lang="fr-FR" sz="800" dirty="0"/>
              <a:t>(69% des espaces sont dans des zones densément peuplées)</a:t>
            </a:r>
          </a:p>
          <a:p>
            <a:pPr marL="171450" indent="-171450">
              <a:spcAft>
                <a:spcPts val="200"/>
              </a:spcAft>
              <a:buClr>
                <a:schemeClr val="accent5"/>
              </a:buClr>
              <a:buFont typeface="Arial" panose="020B0604020202020204" pitchFamily="34" charset="0"/>
              <a:buChar char="•"/>
            </a:pPr>
            <a:r>
              <a:rPr lang="fr-FR" sz="800" b="1" dirty="0"/>
              <a:t>Protection des données et des accès </a:t>
            </a:r>
            <a:r>
              <a:rPr lang="fr-FR" sz="800" dirty="0"/>
              <a:t>(wifi partagé)</a:t>
            </a:r>
          </a:p>
          <a:p>
            <a:pPr marL="171450" indent="-171450">
              <a:spcAft>
                <a:spcPts val="200"/>
              </a:spcAft>
              <a:buClr>
                <a:schemeClr val="accent5"/>
              </a:buClr>
              <a:buFont typeface="Arial" panose="020B0604020202020204" pitchFamily="34" charset="0"/>
              <a:buChar char="•"/>
            </a:pPr>
            <a:r>
              <a:rPr lang="fr-FR" sz="800" b="1" dirty="0"/>
              <a:t>Modèle couteux </a:t>
            </a:r>
            <a:r>
              <a:rPr lang="fr-FR" sz="800" dirty="0"/>
              <a:t>en cas d’utilisation importante (1,7 fois le prix de bureaux traditionnels)</a:t>
            </a:r>
          </a:p>
          <a:p>
            <a:pPr marL="171450" indent="-171450">
              <a:spcAft>
                <a:spcPts val="200"/>
              </a:spcAft>
              <a:buClr>
                <a:schemeClr val="accent5"/>
              </a:buClr>
              <a:buFont typeface="Arial" panose="020B0604020202020204" pitchFamily="34" charset="0"/>
              <a:buChar char="•"/>
            </a:pPr>
            <a:r>
              <a:rPr lang="fr-FR" sz="800" b="1" dirty="0"/>
              <a:t>Une forte demande </a:t>
            </a:r>
            <a:r>
              <a:rPr lang="fr-FR" sz="800" dirty="0"/>
              <a:t>(taux d’occupation évalué 91%) </a:t>
            </a:r>
          </a:p>
          <a:p>
            <a:pPr marL="171450" indent="-171450">
              <a:spcAft>
                <a:spcPts val="200"/>
              </a:spcAft>
              <a:buClr>
                <a:schemeClr val="accent5"/>
              </a:buClr>
              <a:buFont typeface="Arial" panose="020B0604020202020204" pitchFamily="34" charset="0"/>
              <a:buChar char="•"/>
            </a:pPr>
            <a:endParaRPr lang="fr-FR" sz="1200" dirty="0"/>
          </a:p>
          <a:p>
            <a:pPr marL="171450" indent="-171450">
              <a:spcAft>
                <a:spcPts val="200"/>
              </a:spcAft>
              <a:buClr>
                <a:schemeClr val="accent5"/>
              </a:buClr>
              <a:buFont typeface="Arial" panose="020B0604020202020204" pitchFamily="34" charset="0"/>
              <a:buChar char="•"/>
            </a:pPr>
            <a:endParaRPr lang="fr-FR" sz="1200" dirty="0"/>
          </a:p>
        </p:txBody>
      </p:sp>
      <p:sp>
        <p:nvSpPr>
          <p:cNvPr id="21" name="Rectangle 20">
            <a:extLst>
              <a:ext uri="{FF2B5EF4-FFF2-40B4-BE49-F238E27FC236}">
                <a16:creationId xmlns:a16="http://schemas.microsoft.com/office/drawing/2014/main" xmlns="" id="{FDDBD16E-357E-4622-9D80-67251A0EDCDD}"/>
              </a:ext>
            </a:extLst>
          </p:cNvPr>
          <p:cNvSpPr/>
          <p:nvPr/>
        </p:nvSpPr>
        <p:spPr>
          <a:xfrm>
            <a:off x="2339752" y="3585744"/>
            <a:ext cx="3190180" cy="1278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a:solidFill>
                  <a:schemeClr val="tx2"/>
                </a:solidFill>
              </a:rPr>
              <a:t>Prix </a:t>
            </a:r>
            <a:r>
              <a:rPr lang="fr-FR" sz="1400" noProof="0" dirty="0">
                <a:solidFill>
                  <a:schemeClr val="tx2"/>
                </a:solidFill>
              </a:rPr>
              <a:t>(journée)</a:t>
            </a:r>
          </a:p>
          <a:p>
            <a:pPr algn="ctr"/>
            <a:endParaRPr lang="fr-FR" sz="1400" noProof="0" dirty="0">
              <a:solidFill>
                <a:schemeClr val="tx2"/>
              </a:solidFill>
            </a:endParaRPr>
          </a:p>
          <a:p>
            <a:pPr algn="ctr"/>
            <a:endParaRPr lang="fr-FR" sz="2000" dirty="0">
              <a:solidFill>
                <a:schemeClr val="tx2"/>
              </a:solidFill>
            </a:endParaRPr>
          </a:p>
          <a:p>
            <a:pPr algn="ctr"/>
            <a:endParaRPr lang="fr-FR" sz="2000" noProof="0" dirty="0">
              <a:solidFill>
                <a:schemeClr val="tx2"/>
              </a:solidFill>
            </a:endParaRPr>
          </a:p>
        </p:txBody>
      </p:sp>
      <p:pic>
        <p:nvPicPr>
          <p:cNvPr id="22" name="Image 21">
            <a:extLst>
              <a:ext uri="{FF2B5EF4-FFF2-40B4-BE49-F238E27FC236}">
                <a16:creationId xmlns:a16="http://schemas.microsoft.com/office/drawing/2014/main" xmlns="" id="{ED9D4979-3A09-4C91-888E-1D7F340453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9832" y="3705244"/>
            <a:ext cx="241271" cy="241271"/>
          </a:xfrm>
          <a:prstGeom prst="rect">
            <a:avLst/>
          </a:prstGeom>
        </p:spPr>
      </p:pic>
      <p:sp>
        <p:nvSpPr>
          <p:cNvPr id="23" name="ZoneTexte 22">
            <a:extLst>
              <a:ext uri="{FF2B5EF4-FFF2-40B4-BE49-F238E27FC236}">
                <a16:creationId xmlns:a16="http://schemas.microsoft.com/office/drawing/2014/main" xmlns="" id="{8210618B-DF4D-4E75-ADAD-274B97F9A954}"/>
              </a:ext>
            </a:extLst>
          </p:cNvPr>
          <p:cNvSpPr txBox="1"/>
          <p:nvPr/>
        </p:nvSpPr>
        <p:spPr>
          <a:xfrm>
            <a:off x="3059832" y="3939902"/>
            <a:ext cx="2592288" cy="615553"/>
          </a:xfrm>
          <a:prstGeom prst="rect">
            <a:avLst/>
          </a:prstGeom>
          <a:noFill/>
        </p:spPr>
        <p:txBody>
          <a:bodyPr wrap="square" lIns="0" tIns="0" rIns="0" bIns="0" rtlCol="0">
            <a:spAutoFit/>
          </a:bodyPr>
          <a:lstStyle/>
          <a:p>
            <a:pPr marL="180975" indent="-180975">
              <a:buFont typeface="Arial" panose="020B0604020202020204" pitchFamily="34" charset="0"/>
              <a:buChar char="•"/>
            </a:pPr>
            <a:r>
              <a:rPr lang="fr-FR" sz="1000" dirty="0"/>
              <a:t>Poste de travail open-space : </a:t>
            </a:r>
            <a:r>
              <a:rPr lang="fr-FR" sz="1000" b="1" dirty="0"/>
              <a:t>25 à 30 €</a:t>
            </a:r>
          </a:p>
          <a:p>
            <a:pPr marL="180975" indent="-180975">
              <a:buFont typeface="Arial" panose="020B0604020202020204" pitchFamily="34" charset="0"/>
              <a:buChar char="•"/>
            </a:pPr>
            <a:r>
              <a:rPr lang="fr-FR" sz="1000" dirty="0"/>
              <a:t>Bureau privatifs : </a:t>
            </a:r>
            <a:r>
              <a:rPr lang="fr-FR" sz="1000" b="1" dirty="0"/>
              <a:t>62 à 72 €</a:t>
            </a:r>
          </a:p>
          <a:p>
            <a:pPr marL="180975" indent="-180975">
              <a:buFont typeface="Arial" panose="020B0604020202020204" pitchFamily="34" charset="0"/>
              <a:buChar char="•"/>
            </a:pPr>
            <a:r>
              <a:rPr lang="fr-FR" sz="1000" dirty="0"/>
              <a:t>Salle de réunion : </a:t>
            </a:r>
            <a:r>
              <a:rPr lang="fr-FR" sz="1000" b="1" dirty="0"/>
              <a:t>100 à 150 € </a:t>
            </a:r>
            <a:r>
              <a:rPr lang="fr-FR" sz="1000" dirty="0"/>
              <a:t>(hors IDF) / </a:t>
            </a:r>
            <a:r>
              <a:rPr lang="fr-FR" sz="1000" b="1" dirty="0"/>
              <a:t>150 à 450 € </a:t>
            </a:r>
            <a:r>
              <a:rPr lang="fr-FR" sz="1000" dirty="0"/>
              <a:t>(en IDF)</a:t>
            </a:r>
          </a:p>
        </p:txBody>
      </p:sp>
      <p:sp>
        <p:nvSpPr>
          <p:cNvPr id="24" name="Rectangle 23">
            <a:extLst>
              <a:ext uri="{FF2B5EF4-FFF2-40B4-BE49-F238E27FC236}">
                <a16:creationId xmlns:a16="http://schemas.microsoft.com/office/drawing/2014/main" xmlns="" id="{8BF53872-B6CA-4C81-AFD4-DC059BACEE2E}"/>
              </a:ext>
            </a:extLst>
          </p:cNvPr>
          <p:cNvSpPr/>
          <p:nvPr/>
        </p:nvSpPr>
        <p:spPr>
          <a:xfrm>
            <a:off x="107504" y="3579862"/>
            <a:ext cx="3190181" cy="1278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a:solidFill>
                  <a:schemeClr val="accent1"/>
                </a:solidFill>
              </a:rPr>
              <a:t>Services proposés </a:t>
            </a:r>
          </a:p>
          <a:p>
            <a:pPr algn="ctr"/>
            <a:endParaRPr lang="fr-FR" sz="1400" noProof="0" dirty="0">
              <a:solidFill>
                <a:schemeClr val="tx2"/>
              </a:solidFill>
            </a:endParaRPr>
          </a:p>
          <a:p>
            <a:pPr algn="ctr"/>
            <a:endParaRPr lang="fr-FR" sz="2000" dirty="0">
              <a:solidFill>
                <a:schemeClr val="tx2"/>
              </a:solidFill>
            </a:endParaRPr>
          </a:p>
          <a:p>
            <a:pPr algn="ctr"/>
            <a:endParaRPr lang="fr-FR" sz="2000" noProof="0" dirty="0">
              <a:solidFill>
                <a:schemeClr val="tx2"/>
              </a:solidFill>
            </a:endParaRPr>
          </a:p>
        </p:txBody>
      </p:sp>
      <p:sp>
        <p:nvSpPr>
          <p:cNvPr id="25" name="ZoneTexte 24">
            <a:extLst>
              <a:ext uri="{FF2B5EF4-FFF2-40B4-BE49-F238E27FC236}">
                <a16:creationId xmlns:a16="http://schemas.microsoft.com/office/drawing/2014/main" xmlns="" id="{B9D2F4EB-3F62-4416-83AF-66BA8BA2102C}"/>
              </a:ext>
            </a:extLst>
          </p:cNvPr>
          <p:cNvSpPr txBox="1"/>
          <p:nvPr/>
        </p:nvSpPr>
        <p:spPr>
          <a:xfrm>
            <a:off x="537982" y="3962549"/>
            <a:ext cx="2881890" cy="769441"/>
          </a:xfrm>
          <a:prstGeom prst="rect">
            <a:avLst/>
          </a:prstGeom>
          <a:noFill/>
        </p:spPr>
        <p:txBody>
          <a:bodyPr wrap="square" lIns="0" tIns="0" rIns="0" bIns="0" rtlCol="0">
            <a:spAutoFit/>
          </a:bodyPr>
          <a:lstStyle/>
          <a:p>
            <a:pPr marL="180975" indent="-180975">
              <a:buFont typeface="Arial" panose="020B0604020202020204" pitchFamily="34" charset="0"/>
              <a:buChar char="•"/>
            </a:pPr>
            <a:r>
              <a:rPr lang="fr-FR" sz="1000" dirty="0"/>
              <a:t>Wifi / Mobilier / Matériel IT / Ménage </a:t>
            </a:r>
          </a:p>
          <a:p>
            <a:pPr marL="180975" indent="-180975">
              <a:buFont typeface="Arial" panose="020B0604020202020204" pitchFamily="34" charset="0"/>
              <a:buChar char="•"/>
            </a:pPr>
            <a:r>
              <a:rPr lang="fr-FR" sz="1000" dirty="0"/>
              <a:t>Restauration / Cafétéria / Traiteur </a:t>
            </a:r>
          </a:p>
          <a:p>
            <a:pPr marL="180975" indent="-180975">
              <a:buFont typeface="Arial" panose="020B0604020202020204" pitchFamily="34" charset="0"/>
              <a:buChar char="•"/>
            </a:pPr>
            <a:r>
              <a:rPr lang="fr-FR" sz="1000" dirty="0"/>
              <a:t>Atelier reprographie / Fournitures</a:t>
            </a:r>
          </a:p>
          <a:p>
            <a:pPr marL="180975" indent="-180975">
              <a:buFont typeface="Arial" panose="020B0604020202020204" pitchFamily="34" charset="0"/>
              <a:buChar char="•"/>
            </a:pPr>
            <a:r>
              <a:rPr lang="fr-FR" sz="1000" dirty="0"/>
              <a:t>Espace détente / Cours de sport </a:t>
            </a:r>
          </a:p>
          <a:p>
            <a:pPr marL="180975" indent="-180975">
              <a:buFont typeface="Arial" panose="020B0604020202020204" pitchFamily="34" charset="0"/>
              <a:buChar char="•"/>
            </a:pPr>
            <a:r>
              <a:rPr lang="fr-FR" sz="1000" dirty="0"/>
              <a:t>Conciergerie  </a:t>
            </a:r>
          </a:p>
        </p:txBody>
      </p:sp>
      <p:pic>
        <p:nvPicPr>
          <p:cNvPr id="26" name="Image 25">
            <a:extLst>
              <a:ext uri="{FF2B5EF4-FFF2-40B4-BE49-F238E27FC236}">
                <a16:creationId xmlns:a16="http://schemas.microsoft.com/office/drawing/2014/main" xmlns="" id="{2DA0972E-A175-410B-8352-7A705737CC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3620448"/>
            <a:ext cx="319454" cy="319454"/>
          </a:xfrm>
          <a:prstGeom prst="rect">
            <a:avLst/>
          </a:prstGeom>
        </p:spPr>
      </p:pic>
      <p:sp>
        <p:nvSpPr>
          <p:cNvPr id="27" name="Espace réservé du contenu 3">
            <a:extLst>
              <a:ext uri="{FF2B5EF4-FFF2-40B4-BE49-F238E27FC236}">
                <a16:creationId xmlns:a16="http://schemas.microsoft.com/office/drawing/2014/main" xmlns="" id="{35E25816-6607-41CB-B1F3-239442BBC472}"/>
              </a:ext>
            </a:extLst>
          </p:cNvPr>
          <p:cNvSpPr txBox="1">
            <a:spLocks/>
          </p:cNvSpPr>
          <p:nvPr/>
        </p:nvSpPr>
        <p:spPr>
          <a:xfrm>
            <a:off x="755575" y="843558"/>
            <a:ext cx="4742725" cy="334404"/>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000" dirty="0"/>
              <a:t>On recense </a:t>
            </a:r>
            <a:r>
              <a:rPr lang="fr-FR" sz="1000" b="1" dirty="0"/>
              <a:t>3 420 espaces de coworking en France en 2022, avec une hausse de 23% en 1 an</a:t>
            </a:r>
            <a:r>
              <a:rPr lang="fr-FR" sz="1000" dirty="0"/>
              <a:t>, </a:t>
            </a:r>
            <a:r>
              <a:rPr lang="fr-FR" sz="1000" b="1" dirty="0"/>
              <a:t>soit plus d’un million de m² </a:t>
            </a:r>
            <a:r>
              <a:rPr lang="fr-FR" sz="1000" dirty="0"/>
              <a:t>(cible à </a:t>
            </a:r>
            <a:r>
              <a:rPr lang="fr-FR" sz="1000" dirty="0" smtClean="0"/>
              <a:t>2M </a:t>
            </a:r>
            <a:r>
              <a:rPr lang="fr-FR" sz="1000" dirty="0"/>
              <a:t>de m² en 2024) </a:t>
            </a:r>
          </a:p>
        </p:txBody>
      </p:sp>
      <p:pic>
        <p:nvPicPr>
          <p:cNvPr id="28" name="Picture 6">
            <a:extLst>
              <a:ext uri="{FF2B5EF4-FFF2-40B4-BE49-F238E27FC236}">
                <a16:creationId xmlns:a16="http://schemas.microsoft.com/office/drawing/2014/main" xmlns="" id="{77D35C09-D211-4969-BF12-BF199F7C4A2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8312" r="-855"/>
          <a:stretch/>
        </p:blipFill>
        <p:spPr bwMode="auto">
          <a:xfrm>
            <a:off x="179512" y="2921914"/>
            <a:ext cx="1644984" cy="225900"/>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31">
            <a:extLst>
              <a:ext uri="{FF2B5EF4-FFF2-40B4-BE49-F238E27FC236}">
                <a16:creationId xmlns:a16="http://schemas.microsoft.com/office/drawing/2014/main" xmlns="" id="{99EE0F55-D29D-47BB-9E63-8A6280371A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843558"/>
            <a:ext cx="395175" cy="395175"/>
          </a:xfrm>
          <a:prstGeom prst="rect">
            <a:avLst/>
          </a:prstGeom>
        </p:spPr>
      </p:pic>
      <p:pic>
        <p:nvPicPr>
          <p:cNvPr id="33" name="Picture 2" descr="IWG - British Franchise Association">
            <a:extLst>
              <a:ext uri="{FF2B5EF4-FFF2-40B4-BE49-F238E27FC236}">
                <a16:creationId xmlns:a16="http://schemas.microsoft.com/office/drawing/2014/main" xmlns="" id="{A155D4F7-8B98-4700-BAEC-4304C572445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922302" y="1561156"/>
            <a:ext cx="552393" cy="135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WG - British Franchise Association">
            <a:extLst>
              <a:ext uri="{FF2B5EF4-FFF2-40B4-BE49-F238E27FC236}">
                <a16:creationId xmlns:a16="http://schemas.microsoft.com/office/drawing/2014/main" xmlns="" id="{9A13DDB1-26A9-4FFD-BEE8-19EFD65A765B}"/>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343269" y="1298858"/>
            <a:ext cx="664903" cy="2553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Spaces Bonne Nouvelle - Coworking Paris 2ème">
            <a:extLst>
              <a:ext uri="{FF2B5EF4-FFF2-40B4-BE49-F238E27FC236}">
                <a16:creationId xmlns:a16="http://schemas.microsoft.com/office/drawing/2014/main" xmlns="" id="{4D5A6329-20D8-46D8-A795-CA1FDFBC63B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953376" y="1272361"/>
            <a:ext cx="643249" cy="2452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WG — Wikipédia">
            <a:extLst>
              <a:ext uri="{FF2B5EF4-FFF2-40B4-BE49-F238E27FC236}">
                <a16:creationId xmlns:a16="http://schemas.microsoft.com/office/drawing/2014/main" xmlns="" id="{D1994A3A-59DC-4278-BFBF-67C01EDF6D2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02229" y="1154430"/>
            <a:ext cx="382694" cy="214600"/>
          </a:xfrm>
          <a:prstGeom prst="rect">
            <a:avLst/>
          </a:prstGeom>
          <a:noFill/>
          <a:extLst>
            <a:ext uri="{909E8E84-426E-40DD-AFC4-6F175D3DCCD1}">
              <a14:hiddenFill xmlns:a14="http://schemas.microsoft.com/office/drawing/2010/main">
                <a:solidFill>
                  <a:srgbClr val="FFFFFF"/>
                </a:solidFill>
              </a14:hiddenFill>
            </a:ext>
          </a:extLst>
        </p:spPr>
      </p:pic>
      <p:sp>
        <p:nvSpPr>
          <p:cNvPr id="45" name="Espace réservé du contenu 3">
            <a:extLst>
              <a:ext uri="{FF2B5EF4-FFF2-40B4-BE49-F238E27FC236}">
                <a16:creationId xmlns:a16="http://schemas.microsoft.com/office/drawing/2014/main" xmlns="" id="{9CBB63DE-C6B2-4F1A-978C-FCE6F329AF8D}"/>
              </a:ext>
            </a:extLst>
          </p:cNvPr>
          <p:cNvSpPr txBox="1">
            <a:spLocks/>
          </p:cNvSpPr>
          <p:nvPr/>
        </p:nvSpPr>
        <p:spPr>
          <a:xfrm>
            <a:off x="6614832" y="1169915"/>
            <a:ext cx="1510103"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200" dirty="0"/>
              <a:t>90 000 m² - 101 sites </a:t>
            </a:r>
          </a:p>
        </p:txBody>
      </p:sp>
      <p:sp>
        <p:nvSpPr>
          <p:cNvPr id="46" name="Espace réservé du contenu 3">
            <a:extLst>
              <a:ext uri="{FF2B5EF4-FFF2-40B4-BE49-F238E27FC236}">
                <a16:creationId xmlns:a16="http://schemas.microsoft.com/office/drawing/2014/main" xmlns="" id="{508DFE29-76BB-441F-8FE4-E15A55F0E157}"/>
              </a:ext>
            </a:extLst>
          </p:cNvPr>
          <p:cNvSpPr txBox="1">
            <a:spLocks/>
          </p:cNvSpPr>
          <p:nvPr/>
        </p:nvSpPr>
        <p:spPr>
          <a:xfrm>
            <a:off x="6614833" y="1538559"/>
            <a:ext cx="1402780"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200" dirty="0"/>
              <a:t>11 500 m² - 7 sites </a:t>
            </a:r>
          </a:p>
        </p:txBody>
      </p:sp>
      <p:sp>
        <p:nvSpPr>
          <p:cNvPr id="47" name="Espace réservé du contenu 3">
            <a:extLst>
              <a:ext uri="{FF2B5EF4-FFF2-40B4-BE49-F238E27FC236}">
                <a16:creationId xmlns:a16="http://schemas.microsoft.com/office/drawing/2014/main" xmlns="" id="{EBA818E8-30BD-480F-9262-5BA58C340153}"/>
              </a:ext>
            </a:extLst>
          </p:cNvPr>
          <p:cNvSpPr txBox="1">
            <a:spLocks/>
          </p:cNvSpPr>
          <p:nvPr/>
        </p:nvSpPr>
        <p:spPr>
          <a:xfrm>
            <a:off x="6614833" y="1354237"/>
            <a:ext cx="1402780"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200" dirty="0"/>
              <a:t>61 500 m² - 13 sites </a:t>
            </a:r>
          </a:p>
        </p:txBody>
      </p:sp>
      <p:sp>
        <p:nvSpPr>
          <p:cNvPr id="48" name="Espace réservé du contenu 3">
            <a:extLst>
              <a:ext uri="{FF2B5EF4-FFF2-40B4-BE49-F238E27FC236}">
                <a16:creationId xmlns:a16="http://schemas.microsoft.com/office/drawing/2014/main" xmlns="" id="{BE5A484E-1E92-4DBB-A053-3319218134EF}"/>
              </a:ext>
            </a:extLst>
          </p:cNvPr>
          <p:cNvSpPr txBox="1">
            <a:spLocks/>
          </p:cNvSpPr>
          <p:nvPr/>
        </p:nvSpPr>
        <p:spPr>
          <a:xfrm>
            <a:off x="6614833" y="1722881"/>
            <a:ext cx="1568292"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200" dirty="0"/>
              <a:t>144 500 m² - 17 sites </a:t>
            </a:r>
          </a:p>
        </p:txBody>
      </p:sp>
      <p:pic>
        <p:nvPicPr>
          <p:cNvPr id="49" name="Picture 8" descr="Morning, des espaces de coworking et travail à Paris. Demain ? On y  travaille.">
            <a:extLst>
              <a:ext uri="{FF2B5EF4-FFF2-40B4-BE49-F238E27FC236}">
                <a16:creationId xmlns:a16="http://schemas.microsoft.com/office/drawing/2014/main" xmlns="" id="{C8F5ECF7-FA48-4DFF-84B3-0DF64E5D4C8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62822" y="1889162"/>
            <a:ext cx="615961" cy="235476"/>
          </a:xfrm>
          <a:prstGeom prst="rect">
            <a:avLst/>
          </a:prstGeom>
          <a:noFill/>
          <a:extLst>
            <a:ext uri="{909E8E84-426E-40DD-AFC4-6F175D3DCCD1}">
              <a14:hiddenFill xmlns:a14="http://schemas.microsoft.com/office/drawing/2010/main">
                <a:solidFill>
                  <a:srgbClr val="FFFFFF"/>
                </a:solidFill>
              </a14:hiddenFill>
            </a:ext>
          </a:extLst>
        </p:spPr>
      </p:pic>
      <p:sp>
        <p:nvSpPr>
          <p:cNvPr id="50" name="Espace réservé du contenu 3">
            <a:extLst>
              <a:ext uri="{FF2B5EF4-FFF2-40B4-BE49-F238E27FC236}">
                <a16:creationId xmlns:a16="http://schemas.microsoft.com/office/drawing/2014/main" xmlns="" id="{3D6F9827-793B-4174-BB68-BB16B834AF76}"/>
              </a:ext>
            </a:extLst>
          </p:cNvPr>
          <p:cNvSpPr txBox="1">
            <a:spLocks/>
          </p:cNvSpPr>
          <p:nvPr/>
        </p:nvSpPr>
        <p:spPr>
          <a:xfrm>
            <a:off x="6614832" y="1907203"/>
            <a:ext cx="1493199" cy="11209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200" dirty="0"/>
              <a:t>109 000 m² - 43 sites </a:t>
            </a:r>
          </a:p>
        </p:txBody>
      </p:sp>
      <p:sp>
        <p:nvSpPr>
          <p:cNvPr id="51" name="Espace réservé du contenu 3">
            <a:extLst>
              <a:ext uri="{FF2B5EF4-FFF2-40B4-BE49-F238E27FC236}">
                <a16:creationId xmlns:a16="http://schemas.microsoft.com/office/drawing/2014/main" xmlns="" id="{4B1E6F61-9CFB-4BDC-8461-3533835EFC7B}"/>
              </a:ext>
            </a:extLst>
          </p:cNvPr>
          <p:cNvSpPr txBox="1">
            <a:spLocks/>
          </p:cNvSpPr>
          <p:nvPr/>
        </p:nvSpPr>
        <p:spPr>
          <a:xfrm>
            <a:off x="6614833" y="2091524"/>
            <a:ext cx="1402780"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200" dirty="0"/>
              <a:t>79 500 m² - 13 sites </a:t>
            </a:r>
          </a:p>
        </p:txBody>
      </p:sp>
      <p:pic>
        <p:nvPicPr>
          <p:cNvPr id="52" name="Picture 4" descr="wework-logo -">
            <a:extLst>
              <a:ext uri="{FF2B5EF4-FFF2-40B4-BE49-F238E27FC236}">
                <a16:creationId xmlns:a16="http://schemas.microsoft.com/office/drawing/2014/main" xmlns="" id="{01BE78DF-E356-4147-8E60-C8E5D3691798}"/>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248"/>
          <a:stretch/>
        </p:blipFill>
        <p:spPr bwMode="auto">
          <a:xfrm>
            <a:off x="5884415" y="1742619"/>
            <a:ext cx="729344" cy="15181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Wojo rejoint FITT France ! &gt; FITT France">
            <a:extLst>
              <a:ext uri="{FF2B5EF4-FFF2-40B4-BE49-F238E27FC236}">
                <a16:creationId xmlns:a16="http://schemas.microsoft.com/office/drawing/2014/main" xmlns="" id="{0708E2CA-E375-46B6-8296-A0A6BD21DB41}"/>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r="26958" b="7229"/>
          <a:stretch/>
        </p:blipFill>
        <p:spPr bwMode="auto">
          <a:xfrm>
            <a:off x="5983218" y="2061749"/>
            <a:ext cx="575167" cy="229815"/>
          </a:xfrm>
          <a:prstGeom prst="rect">
            <a:avLst/>
          </a:prstGeom>
          <a:noFill/>
          <a:extLst>
            <a:ext uri="{909E8E84-426E-40DD-AFC4-6F175D3DCCD1}">
              <a14:hiddenFill xmlns:a14="http://schemas.microsoft.com/office/drawing/2010/main">
                <a:solidFill>
                  <a:srgbClr val="FFFFFF"/>
                </a:solidFill>
              </a14:hiddenFill>
            </a:ext>
          </a:extLst>
        </p:spPr>
      </p:pic>
      <p:sp>
        <p:nvSpPr>
          <p:cNvPr id="54" name="Accolade fermante 53">
            <a:extLst>
              <a:ext uri="{FF2B5EF4-FFF2-40B4-BE49-F238E27FC236}">
                <a16:creationId xmlns:a16="http://schemas.microsoft.com/office/drawing/2014/main" xmlns="" id="{6C9272C3-DB2C-4669-A2D3-9A46CBE9211F}"/>
              </a:ext>
            </a:extLst>
          </p:cNvPr>
          <p:cNvSpPr/>
          <p:nvPr/>
        </p:nvSpPr>
        <p:spPr>
          <a:xfrm>
            <a:off x="8092848" y="1226867"/>
            <a:ext cx="197067" cy="431069"/>
          </a:xfrm>
          <a:prstGeom prst="rightBrac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200"/>
          </a:p>
        </p:txBody>
      </p:sp>
      <p:sp>
        <p:nvSpPr>
          <p:cNvPr id="55" name="ZoneTexte 54">
            <a:extLst>
              <a:ext uri="{FF2B5EF4-FFF2-40B4-BE49-F238E27FC236}">
                <a16:creationId xmlns:a16="http://schemas.microsoft.com/office/drawing/2014/main" xmlns="" id="{AA7FAF26-64A7-435C-8DDE-6A9F966C9B70}"/>
              </a:ext>
            </a:extLst>
          </p:cNvPr>
          <p:cNvSpPr txBox="1"/>
          <p:nvPr/>
        </p:nvSpPr>
        <p:spPr>
          <a:xfrm>
            <a:off x="5450421" y="912828"/>
            <a:ext cx="3745445" cy="276999"/>
          </a:xfrm>
          <a:prstGeom prst="rect">
            <a:avLst/>
          </a:prstGeom>
          <a:noFill/>
        </p:spPr>
        <p:txBody>
          <a:bodyPr wrap="square">
            <a:spAutoFit/>
          </a:bodyPr>
          <a:lstStyle/>
          <a:p>
            <a:pPr algn="ctr"/>
            <a:r>
              <a:rPr lang="fr-FR" sz="1200" b="1" dirty="0">
                <a:solidFill>
                  <a:schemeClr val="tx2"/>
                </a:solidFill>
              </a:rPr>
              <a:t>Les 4 plus grands</a:t>
            </a:r>
            <a:r>
              <a:rPr lang="fr-FR" sz="1200" b="1" noProof="0" dirty="0">
                <a:solidFill>
                  <a:schemeClr val="tx2"/>
                </a:solidFill>
              </a:rPr>
              <a:t> acteurs </a:t>
            </a:r>
            <a:r>
              <a:rPr lang="fr-FR" sz="1200" i="1" noProof="0" dirty="0">
                <a:solidFill>
                  <a:schemeClr val="tx2"/>
                </a:solidFill>
              </a:rPr>
              <a:t>(~ 500 000 m²)  </a:t>
            </a:r>
          </a:p>
        </p:txBody>
      </p:sp>
    </p:spTree>
    <p:extLst>
      <p:ext uri="{BB962C8B-B14F-4D97-AF65-F5344CB8AC3E}">
        <p14:creationId xmlns:p14="http://schemas.microsoft.com/office/powerpoint/2010/main" val="1576797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15</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1. </a:t>
            </a:r>
            <a:r>
              <a:rPr lang="fr-FR" dirty="0" err="1" smtClean="0"/>
              <a:t>Coworking</a:t>
            </a:r>
            <a:endParaRPr lang="fr-FR" dirty="0" smtClean="0"/>
          </a:p>
          <a:p>
            <a:pPr marL="0" lvl="1" indent="0">
              <a:buNone/>
            </a:pPr>
            <a:r>
              <a:rPr lang="fr-FR" dirty="0" smtClean="0"/>
              <a:t>Gare de Lyon (Paris 12</a:t>
            </a:r>
            <a:r>
              <a:rPr lang="fr-FR" i="1" baseline="30000" dirty="0" smtClean="0"/>
              <a:t>e</a:t>
            </a:r>
            <a:r>
              <a:rPr lang="fr-FR" dirty="0" smtClean="0"/>
              <a:t>)</a:t>
            </a:r>
            <a:endParaRPr lang="fr-FR" dirty="0"/>
          </a:p>
        </p:txBody>
      </p:sp>
      <p:pic>
        <p:nvPicPr>
          <p:cNvPr id="34" name="Picture 4">
            <a:extLst>
              <a:ext uri="{FF2B5EF4-FFF2-40B4-BE49-F238E27FC236}">
                <a16:creationId xmlns:a16="http://schemas.microsoft.com/office/drawing/2014/main" xmlns="" id="{C88E1D11-B8C1-42E0-A902-29F5DB3665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6084168" y="843558"/>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xmlns="" id="{FFA2FAC5-F64B-4D06-AC99-AA1DE38C2B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131840" y="843558"/>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xmlns="" id="{C38DD8EE-BC88-45EC-93BF-9F122C1964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3131840" y="279719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xmlns="" id="{C2E1AD11-CECD-44A9-8519-C9B7A644FF8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179512" y="2787774"/>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xmlns="" id="{1C2276DA-3547-49BA-8030-2369F4AE2B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79512" y="843558"/>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xmlns="" id="{A56E1CC4-21DF-48B9-BCCC-18AAE8163E1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6084168" y="2806040"/>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xmlns="" id="{5DB0B497-DE71-4C08-8E35-B782E661AD15}"/>
              </a:ext>
            </a:extLst>
          </p:cNvPr>
          <p:cNvSpPr/>
          <p:nvPr/>
        </p:nvSpPr>
        <p:spPr>
          <a:xfrm>
            <a:off x="2051720" y="2344823"/>
            <a:ext cx="4979624" cy="835201"/>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b="1" noProof="0" dirty="0">
                <a:solidFill>
                  <a:schemeClr val="tx1"/>
                </a:solidFill>
              </a:rPr>
              <a:t>4 </a:t>
            </a:r>
            <a:r>
              <a:rPr lang="fr-FR" b="1" dirty="0">
                <a:solidFill>
                  <a:schemeClr val="tx1"/>
                </a:solidFill>
              </a:rPr>
              <a:t>3</a:t>
            </a:r>
            <a:r>
              <a:rPr lang="fr-FR" b="1" noProof="0" dirty="0">
                <a:solidFill>
                  <a:schemeClr val="tx1"/>
                </a:solidFill>
              </a:rPr>
              <a:t>00 m² </a:t>
            </a:r>
            <a:r>
              <a:rPr lang="fr-FR" noProof="0" dirty="0">
                <a:solidFill>
                  <a:schemeClr val="tx1"/>
                </a:solidFill>
              </a:rPr>
              <a:t>- </a:t>
            </a:r>
            <a:r>
              <a:rPr lang="fr-FR" dirty="0">
                <a:solidFill>
                  <a:schemeClr val="tx1"/>
                </a:solidFill>
              </a:rPr>
              <a:t>50 postes open-space, 400 bureaux privatifs et 20 salles de réunion </a:t>
            </a:r>
            <a:endParaRPr lang="fr-FR" noProof="0" dirty="0" err="1">
              <a:solidFill>
                <a:schemeClr val="tx1"/>
              </a:solidFill>
            </a:endParaRPr>
          </a:p>
        </p:txBody>
      </p:sp>
      <p:pic>
        <p:nvPicPr>
          <p:cNvPr id="44" name="Picture 2" descr="Wojo rejoint FITT France ! &gt; FITT France">
            <a:extLst>
              <a:ext uri="{FF2B5EF4-FFF2-40B4-BE49-F238E27FC236}">
                <a16:creationId xmlns:a16="http://schemas.microsoft.com/office/drawing/2014/main" xmlns="" id="{01F1970C-CBCF-490C-84EF-6FE580BE05CE}"/>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26958" b="7229"/>
          <a:stretch/>
        </p:blipFill>
        <p:spPr bwMode="auto">
          <a:xfrm>
            <a:off x="3636096" y="124346"/>
            <a:ext cx="1800000" cy="71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951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16</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1. </a:t>
            </a:r>
            <a:r>
              <a:rPr lang="fr-FR" dirty="0" err="1" smtClean="0"/>
              <a:t>Coworking</a:t>
            </a:r>
            <a:r>
              <a:rPr lang="fr-FR" dirty="0" smtClean="0"/>
              <a:t> premium</a:t>
            </a:r>
          </a:p>
          <a:p>
            <a:pPr marL="0" lvl="1" indent="0">
              <a:buNone/>
            </a:pPr>
            <a:r>
              <a:rPr lang="fr-FR" dirty="0" err="1" smtClean="0"/>
              <a:t>Morning</a:t>
            </a:r>
            <a:r>
              <a:rPr lang="fr-FR" dirty="0" smtClean="0"/>
              <a:t> Concorde (Paris 8</a:t>
            </a:r>
            <a:r>
              <a:rPr lang="fr-FR" i="1" baseline="30000" dirty="0" smtClean="0"/>
              <a:t>e</a:t>
            </a:r>
            <a:r>
              <a:rPr lang="fr-FR" dirty="0" smtClean="0"/>
              <a:t>)</a:t>
            </a:r>
            <a:endParaRPr lang="fr-FR" dirty="0"/>
          </a:p>
        </p:txBody>
      </p:sp>
      <p:pic>
        <p:nvPicPr>
          <p:cNvPr id="13" name="Picture 4">
            <a:extLst>
              <a:ext uri="{FF2B5EF4-FFF2-40B4-BE49-F238E27FC236}">
                <a16:creationId xmlns:a16="http://schemas.microsoft.com/office/drawing/2014/main" xmlns="" id="{C88E1D11-B8C1-42E0-A902-29F5DB3665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6084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FFA2FAC5-F64B-4D06-AC99-AA1DE38C2B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132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C38DD8EE-BC88-45EC-93BF-9F122C1964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3135428"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xmlns="" id="{A56E1CC4-21DF-48B9-BCCC-18AAE8163E1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6080572"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17">
            <a:extLst>
              <a:ext uri="{FF2B5EF4-FFF2-40B4-BE49-F238E27FC236}">
                <a16:creationId xmlns:a16="http://schemas.microsoft.com/office/drawing/2014/main" xmlns="" id="{B6EE6F55-5198-310D-F825-3E79556F911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80000" y="864000"/>
            <a:ext cx="2880000" cy="1920599"/>
          </a:xfrm>
          <a:prstGeom prst="rect">
            <a:avLst/>
          </a:prstGeom>
        </p:spPr>
      </p:pic>
      <p:pic>
        <p:nvPicPr>
          <p:cNvPr id="19" name="Image 18" descr="Une image contenant intérieur, mur, pièce, plancher&#10;&#10;Description générée automatiquement">
            <a:extLst>
              <a:ext uri="{FF2B5EF4-FFF2-40B4-BE49-F238E27FC236}">
                <a16:creationId xmlns:a16="http://schemas.microsoft.com/office/drawing/2014/main" xmlns="" id="{131BDBF0-D5B0-C631-756C-822207EB4E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000" y="2787774"/>
            <a:ext cx="2880000" cy="1933844"/>
          </a:xfrm>
          <a:prstGeom prst="rect">
            <a:avLst/>
          </a:prstGeom>
        </p:spPr>
      </p:pic>
      <p:sp>
        <p:nvSpPr>
          <p:cNvPr id="20" name="Rectangle 19">
            <a:extLst>
              <a:ext uri="{FF2B5EF4-FFF2-40B4-BE49-F238E27FC236}">
                <a16:creationId xmlns:a16="http://schemas.microsoft.com/office/drawing/2014/main" xmlns="" id="{7F3FBC17-6931-6268-9B66-F65F17FCBF2D}"/>
              </a:ext>
            </a:extLst>
          </p:cNvPr>
          <p:cNvSpPr/>
          <p:nvPr/>
        </p:nvSpPr>
        <p:spPr>
          <a:xfrm>
            <a:off x="2051720" y="2362178"/>
            <a:ext cx="5099538" cy="8352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b="1" noProof="0" dirty="0">
                <a:solidFill>
                  <a:schemeClr val="tx1"/>
                </a:solidFill>
              </a:rPr>
              <a:t>~ 6 000 m² </a:t>
            </a:r>
            <a:r>
              <a:rPr lang="fr-FR" noProof="0" dirty="0">
                <a:solidFill>
                  <a:schemeClr val="tx1"/>
                </a:solidFill>
              </a:rPr>
              <a:t>- 3 étages – 600 postes </a:t>
            </a:r>
          </a:p>
          <a:p>
            <a:pPr algn="ctr">
              <a:lnSpc>
                <a:spcPts val="1600"/>
              </a:lnSpc>
            </a:pPr>
            <a:r>
              <a:rPr lang="fr-FR" i="1" noProof="0" dirty="0">
                <a:solidFill>
                  <a:schemeClr val="tx1"/>
                </a:solidFill>
              </a:rPr>
              <a:t>Cafétéria,</a:t>
            </a:r>
            <a:r>
              <a:rPr lang="fr-FR" i="1" dirty="0">
                <a:solidFill>
                  <a:schemeClr val="tx1"/>
                </a:solidFill>
              </a:rPr>
              <a:t> restaurants, salon de thé, </a:t>
            </a:r>
            <a:r>
              <a:rPr lang="fr-FR" i="1" noProof="0" dirty="0">
                <a:solidFill>
                  <a:schemeClr val="tx1"/>
                </a:solidFill>
              </a:rPr>
              <a:t>studio</a:t>
            </a:r>
            <a:r>
              <a:rPr lang="fr-FR" i="1" dirty="0">
                <a:solidFill>
                  <a:schemeClr val="tx1"/>
                </a:solidFill>
              </a:rPr>
              <a:t> de sport, conciergerie, salle bien-être, billard …</a:t>
            </a:r>
            <a:endParaRPr lang="fr-FR" i="1" noProof="0" dirty="0">
              <a:solidFill>
                <a:schemeClr val="tx1"/>
              </a:solidFill>
            </a:endParaRPr>
          </a:p>
        </p:txBody>
      </p:sp>
      <p:pic>
        <p:nvPicPr>
          <p:cNvPr id="21" name="Picture 2">
            <a:extLst>
              <a:ext uri="{FF2B5EF4-FFF2-40B4-BE49-F238E27FC236}">
                <a16:creationId xmlns:a16="http://schemas.microsoft.com/office/drawing/2014/main" xmlns="" id="{218DA7E7-CF77-CBBC-7A10-4EED70D3919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2000" y="339502"/>
            <a:ext cx="1800000" cy="54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916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17</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1. </a:t>
            </a:r>
            <a:r>
              <a:rPr lang="fr-FR" dirty="0" err="1" smtClean="0"/>
              <a:t>Coworking</a:t>
            </a:r>
            <a:r>
              <a:rPr lang="fr-FR" dirty="0" smtClean="0"/>
              <a:t> premium</a:t>
            </a:r>
          </a:p>
          <a:p>
            <a:pPr marL="0" lvl="1" indent="0">
              <a:buNone/>
            </a:pPr>
            <a:r>
              <a:rPr lang="fr-FR" dirty="0" err="1" smtClean="0"/>
              <a:t>Kwerk</a:t>
            </a:r>
            <a:r>
              <a:rPr lang="fr-FR" dirty="0" smtClean="0"/>
              <a:t> Hausmann (Paris 8</a:t>
            </a:r>
            <a:r>
              <a:rPr lang="fr-FR" i="1" baseline="30000" dirty="0" smtClean="0"/>
              <a:t>e</a:t>
            </a:r>
            <a:r>
              <a:rPr lang="fr-FR" dirty="0" smtClean="0"/>
              <a:t>)</a:t>
            </a:r>
            <a:endParaRPr lang="fr-FR" dirty="0"/>
          </a:p>
        </p:txBody>
      </p:sp>
      <p:pic>
        <p:nvPicPr>
          <p:cNvPr id="22" name="Picture 4">
            <a:extLst>
              <a:ext uri="{FF2B5EF4-FFF2-40B4-BE49-F238E27FC236}">
                <a16:creationId xmlns:a16="http://schemas.microsoft.com/office/drawing/2014/main" xmlns="" id="{C88E1D11-B8C1-42E0-A902-29F5DB3665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6084000" y="854967"/>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xmlns="" id="{FFA2FAC5-F64B-4D06-AC99-AA1DE38C2B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132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xmlns="" id="{C38DD8EE-BC88-45EC-93BF-9F122C1964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313200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xmlns="" id="{C2E1AD11-CECD-44A9-8519-C9B7A644FF8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18000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a:extLst>
              <a:ext uri="{FF2B5EF4-FFF2-40B4-BE49-F238E27FC236}">
                <a16:creationId xmlns:a16="http://schemas.microsoft.com/office/drawing/2014/main" xmlns="" id="{1C2276DA-3547-49BA-8030-2369F4AE2B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80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xmlns="" id="{A56E1CC4-21DF-48B9-BCCC-18AAE8163E1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608400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xmlns="" id="{5DB0B497-DE71-4C08-8E35-B782E661AD15}"/>
              </a:ext>
            </a:extLst>
          </p:cNvPr>
          <p:cNvSpPr/>
          <p:nvPr/>
        </p:nvSpPr>
        <p:spPr>
          <a:xfrm>
            <a:off x="2123728" y="2312613"/>
            <a:ext cx="4979624" cy="835201"/>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b="1" noProof="0" dirty="0">
                <a:solidFill>
                  <a:schemeClr val="tx1"/>
                </a:solidFill>
              </a:rPr>
              <a:t>4 900 m² </a:t>
            </a:r>
            <a:r>
              <a:rPr lang="fr-FR" noProof="0" dirty="0">
                <a:solidFill>
                  <a:schemeClr val="tx1"/>
                </a:solidFill>
              </a:rPr>
              <a:t>- 9 étages - </a:t>
            </a:r>
            <a:r>
              <a:rPr lang="fr-FR" dirty="0">
                <a:solidFill>
                  <a:schemeClr val="tx1"/>
                </a:solidFill>
              </a:rPr>
              <a:t>40 postes open-space et 50 postes en salle fermée </a:t>
            </a:r>
            <a:endParaRPr lang="fr-FR" noProof="0" dirty="0" err="1">
              <a:solidFill>
                <a:schemeClr val="tx1"/>
              </a:solidFill>
            </a:endParaRPr>
          </a:p>
        </p:txBody>
      </p:sp>
      <p:pic>
        <p:nvPicPr>
          <p:cNvPr id="35" name="Picture 2" descr="Kwerk - Une collection de bureaux d'exception à Paris">
            <a:extLst>
              <a:ext uri="{FF2B5EF4-FFF2-40B4-BE49-F238E27FC236}">
                <a16:creationId xmlns:a16="http://schemas.microsoft.com/office/drawing/2014/main" xmlns="" id="{776F915C-29D8-4C9A-AF16-8F92135813E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72000" y="74123"/>
            <a:ext cx="1800000" cy="94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82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18</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1. </a:t>
            </a:r>
            <a:r>
              <a:rPr lang="fr-FR" dirty="0" err="1" smtClean="0"/>
              <a:t>Coworking</a:t>
            </a:r>
            <a:r>
              <a:rPr lang="fr-FR" dirty="0" smtClean="0"/>
              <a:t> premium</a:t>
            </a:r>
          </a:p>
          <a:p>
            <a:pPr marL="0" lvl="1" indent="0">
              <a:buNone/>
            </a:pPr>
            <a:r>
              <a:rPr lang="fr-FR" dirty="0" smtClean="0"/>
              <a:t>La Cordée Opéra (Lyon)</a:t>
            </a:r>
            <a:endParaRPr lang="fr-FR" dirty="0"/>
          </a:p>
        </p:txBody>
      </p:sp>
      <p:pic>
        <p:nvPicPr>
          <p:cNvPr id="14" name="Picture 2" descr="La Cordée | Espaces de coworking à Lyon, Paris, Nantes ...">
            <a:extLst>
              <a:ext uri="{FF2B5EF4-FFF2-40B4-BE49-F238E27FC236}">
                <a16:creationId xmlns:a16="http://schemas.microsoft.com/office/drawing/2014/main" xmlns="" id="{7B562B9B-D191-2CB3-CC7B-2AFB61AFD4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9952" y="288638"/>
            <a:ext cx="720000" cy="525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C88E1D11-B8C1-42E0-A902-29F5DB3665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084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xmlns="" id="{FFA2FAC5-F64B-4D06-AC99-AA1DE38C2B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3132000" y="865748"/>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xmlns="" id="{C38DD8EE-BC88-45EC-93BF-9F122C19641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313200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xmlns="" id="{C2E1AD11-CECD-44A9-8519-C9B7A644FF8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8000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xmlns="" id="{A56E1CC4-21DF-48B9-BCCC-18AAE8163E1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6080884"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descr="Une image contenant intérieur, fenêtre, plancher, plafond&#10;&#10;Description générée automatiquement">
            <a:extLst>
              <a:ext uri="{FF2B5EF4-FFF2-40B4-BE49-F238E27FC236}">
                <a16:creationId xmlns:a16="http://schemas.microsoft.com/office/drawing/2014/main" xmlns="" id="{B6EE6F55-5198-310D-F825-3E79556F91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0000" y="864000"/>
            <a:ext cx="2880000" cy="1933844"/>
          </a:xfrm>
          <a:prstGeom prst="rect">
            <a:avLst/>
          </a:prstGeom>
        </p:spPr>
      </p:pic>
      <p:sp>
        <p:nvSpPr>
          <p:cNvPr id="28" name="Rectangle 27">
            <a:extLst>
              <a:ext uri="{FF2B5EF4-FFF2-40B4-BE49-F238E27FC236}">
                <a16:creationId xmlns:a16="http://schemas.microsoft.com/office/drawing/2014/main" xmlns="" id="{5DB0B497-DE71-4C08-8E35-B782E661AD15}"/>
              </a:ext>
            </a:extLst>
          </p:cNvPr>
          <p:cNvSpPr/>
          <p:nvPr/>
        </p:nvSpPr>
        <p:spPr>
          <a:xfrm>
            <a:off x="3203848" y="2499742"/>
            <a:ext cx="2740887" cy="504056"/>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b="1" dirty="0">
                <a:solidFill>
                  <a:schemeClr val="tx1"/>
                </a:solidFill>
              </a:rPr>
              <a:t>257 m² </a:t>
            </a:r>
            <a:r>
              <a:rPr lang="fr-FR" dirty="0">
                <a:solidFill>
                  <a:schemeClr val="tx1"/>
                </a:solidFill>
              </a:rPr>
              <a:t>- 30 postes</a:t>
            </a:r>
          </a:p>
        </p:txBody>
      </p:sp>
    </p:spTree>
    <p:extLst>
      <p:ext uri="{BB962C8B-B14F-4D97-AF65-F5344CB8AC3E}">
        <p14:creationId xmlns:p14="http://schemas.microsoft.com/office/powerpoint/2010/main" val="3591792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19</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1. </a:t>
            </a:r>
            <a:r>
              <a:rPr lang="fr-FR" dirty="0" err="1" smtClean="0"/>
              <a:t>Coworking</a:t>
            </a:r>
            <a:r>
              <a:rPr lang="fr-FR" dirty="0" smtClean="0"/>
              <a:t> (hors IDF)</a:t>
            </a:r>
          </a:p>
          <a:p>
            <a:pPr marL="0" lvl="1" indent="0">
              <a:buNone/>
            </a:pPr>
            <a:r>
              <a:rPr lang="fr-FR" dirty="0" smtClean="0"/>
              <a:t>En Bourgogne</a:t>
            </a:r>
            <a:endParaRPr lang="fr-FR" dirty="0"/>
          </a:p>
        </p:txBody>
      </p:sp>
      <p:pic>
        <p:nvPicPr>
          <p:cNvPr id="25" name="Image 24">
            <a:extLst>
              <a:ext uri="{FF2B5EF4-FFF2-40B4-BE49-F238E27FC236}">
                <a16:creationId xmlns:a16="http://schemas.microsoft.com/office/drawing/2014/main" xmlns="" id="{B92E2C4E-8BB6-0451-0891-8AB1928AF7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627534"/>
            <a:ext cx="2319585" cy="3060000"/>
          </a:xfrm>
          <a:prstGeom prst="rect">
            <a:avLst/>
          </a:prstGeom>
        </p:spPr>
      </p:pic>
      <p:pic>
        <p:nvPicPr>
          <p:cNvPr id="26" name="Image 25">
            <a:extLst>
              <a:ext uri="{FF2B5EF4-FFF2-40B4-BE49-F238E27FC236}">
                <a16:creationId xmlns:a16="http://schemas.microsoft.com/office/drawing/2014/main" xmlns="" id="{9B6C43FD-0CC9-6203-60C9-5C12E97B54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3768" y="506262"/>
            <a:ext cx="2244000" cy="3060000"/>
          </a:xfrm>
          <a:prstGeom prst="rect">
            <a:avLst/>
          </a:prstGeom>
        </p:spPr>
      </p:pic>
      <p:pic>
        <p:nvPicPr>
          <p:cNvPr id="24" name="Image 23">
            <a:extLst>
              <a:ext uri="{FF2B5EF4-FFF2-40B4-BE49-F238E27FC236}">
                <a16:creationId xmlns:a16="http://schemas.microsoft.com/office/drawing/2014/main" xmlns="" id="{77C5EE4A-6BE2-120C-26E2-2734222B02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6383" b="20184"/>
          <a:stretch/>
        </p:blipFill>
        <p:spPr>
          <a:xfrm>
            <a:off x="360000" y="3507854"/>
            <a:ext cx="4212000" cy="1152128"/>
          </a:xfrm>
          <a:prstGeom prst="rect">
            <a:avLst/>
          </a:prstGeom>
        </p:spPr>
      </p:pic>
      <p:pic>
        <p:nvPicPr>
          <p:cNvPr id="23" name="Image 22">
            <a:extLst>
              <a:ext uri="{FF2B5EF4-FFF2-40B4-BE49-F238E27FC236}">
                <a16:creationId xmlns:a16="http://schemas.microsoft.com/office/drawing/2014/main" xmlns="" id="{D21D10B2-33F8-1C7F-7640-BE1F7B14C474}"/>
              </a:ext>
            </a:extLst>
          </p:cNvPr>
          <p:cNvPicPr>
            <a:picLocks noChangeAspect="1"/>
          </p:cNvPicPr>
          <p:nvPr/>
        </p:nvPicPr>
        <p:blipFill rotWithShape="1">
          <a:blip r:embed="rId5"/>
          <a:srcRect l="3374" t="2116" r="2761"/>
          <a:stretch/>
        </p:blipFill>
        <p:spPr>
          <a:xfrm>
            <a:off x="5868144" y="771550"/>
            <a:ext cx="2448272" cy="3329856"/>
          </a:xfrm>
          <a:prstGeom prst="rect">
            <a:avLst/>
          </a:prstGeom>
        </p:spPr>
      </p:pic>
      <p:sp>
        <p:nvSpPr>
          <p:cNvPr id="27" name="Rectangle 26">
            <a:extLst>
              <a:ext uri="{FF2B5EF4-FFF2-40B4-BE49-F238E27FC236}">
                <a16:creationId xmlns:a16="http://schemas.microsoft.com/office/drawing/2014/main" xmlns="" id="{696F5233-BC3D-9872-CDCD-B51C9F96FB8C}"/>
              </a:ext>
            </a:extLst>
          </p:cNvPr>
          <p:cNvSpPr/>
          <p:nvPr/>
        </p:nvSpPr>
        <p:spPr>
          <a:xfrm>
            <a:off x="5508104" y="3795886"/>
            <a:ext cx="3168352" cy="83520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a:solidFill>
                  <a:schemeClr val="tx1"/>
                </a:solidFill>
              </a:rPr>
              <a:t>Dans chaque </a:t>
            </a:r>
            <a:r>
              <a:rPr lang="fr-FR" sz="1400" b="1" noProof="0" dirty="0" smtClean="0">
                <a:solidFill>
                  <a:schemeClr val="tx1"/>
                </a:solidFill>
              </a:rPr>
              <a:t>lieu :</a:t>
            </a:r>
            <a:r>
              <a:rPr lang="fr-FR" sz="1400" b="1" dirty="0">
                <a:solidFill>
                  <a:schemeClr val="tx1"/>
                </a:solidFill>
              </a:rPr>
              <a:t> </a:t>
            </a:r>
            <a:r>
              <a:rPr lang="fr-FR" sz="1400" b="1" dirty="0" smtClean="0">
                <a:solidFill>
                  <a:schemeClr val="tx1"/>
                </a:solidFill>
              </a:rPr>
              <a:t>                      e</a:t>
            </a:r>
            <a:r>
              <a:rPr lang="fr-FR" sz="1400" b="1" noProof="0" dirty="0" err="1" smtClean="0">
                <a:solidFill>
                  <a:schemeClr val="tx1"/>
                </a:solidFill>
              </a:rPr>
              <a:t>ntre</a:t>
            </a:r>
            <a:r>
              <a:rPr lang="fr-FR" sz="1400" b="1" noProof="0" dirty="0" smtClean="0">
                <a:solidFill>
                  <a:schemeClr val="tx1"/>
                </a:solidFill>
              </a:rPr>
              <a:t> </a:t>
            </a:r>
            <a:r>
              <a:rPr lang="fr-FR" sz="1400" b="1" noProof="0" dirty="0">
                <a:solidFill>
                  <a:schemeClr val="tx1"/>
                </a:solidFill>
              </a:rPr>
              <a:t>10 et 15 postes </a:t>
            </a:r>
            <a:r>
              <a:rPr lang="fr-FR" sz="1400" b="1" noProof="0" dirty="0" smtClean="0">
                <a:solidFill>
                  <a:schemeClr val="tx1"/>
                </a:solidFill>
              </a:rPr>
              <a:t>            (</a:t>
            </a:r>
            <a:r>
              <a:rPr lang="fr-FR" sz="1400" b="1" noProof="0" dirty="0">
                <a:solidFill>
                  <a:schemeClr val="tx1"/>
                </a:solidFill>
              </a:rPr>
              <a:t>ouverts et privatifs) </a:t>
            </a:r>
          </a:p>
          <a:p>
            <a:pPr algn="ctr"/>
            <a:r>
              <a:rPr lang="fr-FR" sz="1400" b="1" dirty="0">
                <a:solidFill>
                  <a:schemeClr val="tx1"/>
                </a:solidFill>
              </a:rPr>
              <a:t>+ espaces collaboratifs</a:t>
            </a:r>
            <a:endParaRPr lang="fr-FR" sz="1400" noProof="0" dirty="0">
              <a:solidFill>
                <a:schemeClr val="tx1"/>
              </a:solidFill>
            </a:endParaRPr>
          </a:p>
        </p:txBody>
      </p:sp>
      <p:pic>
        <p:nvPicPr>
          <p:cNvPr id="29" name="Image 28">
            <a:extLst>
              <a:ext uri="{FF2B5EF4-FFF2-40B4-BE49-F238E27FC236}">
                <a16:creationId xmlns:a16="http://schemas.microsoft.com/office/drawing/2014/main" xmlns="" id="{B80BA57F-AC49-0934-8968-B160E70D5C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1381" y="855881"/>
            <a:ext cx="968135" cy="968134"/>
          </a:xfrm>
          <a:prstGeom prst="rect">
            <a:avLst/>
          </a:prstGeom>
        </p:spPr>
      </p:pic>
    </p:spTree>
    <p:extLst>
      <p:ext uri="{BB962C8B-B14F-4D97-AF65-F5344CB8AC3E}">
        <p14:creationId xmlns:p14="http://schemas.microsoft.com/office/powerpoint/2010/main" val="48737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xmlns="" id="{290CE382-1AE9-481E-BC74-4B6EE21D3BF6}"/>
              </a:ext>
            </a:extLst>
          </p:cNvPr>
          <p:cNvSpPr>
            <a:spLocks noGrp="1"/>
          </p:cNvSpPr>
          <p:nvPr>
            <p:ph type="title"/>
          </p:nvPr>
        </p:nvSpPr>
        <p:spPr/>
        <p:txBody>
          <a:bodyPr/>
          <a:lstStyle/>
          <a:p>
            <a:endParaRPr lang="fr-FR"/>
          </a:p>
        </p:txBody>
      </p:sp>
      <p:sp>
        <p:nvSpPr>
          <p:cNvPr id="7" name="Espace réservé de la date 6"/>
          <p:cNvSpPr>
            <a:spLocks noGrp="1"/>
          </p:cNvSpPr>
          <p:nvPr>
            <p:ph type="dt" sz="half" idx="10"/>
          </p:nvPr>
        </p:nvSpPr>
        <p:spPr/>
        <p:txBody>
          <a:bodyPr/>
          <a:lstStyle/>
          <a:p>
            <a:pPr algn="r"/>
            <a:fld id="{9915FE9D-7445-4C3B-94D1-D46AE0B031D6}" type="datetime1">
              <a:rPr lang="fr-FR" cap="all" smtClean="0"/>
              <a:t>11/03/2024</a:t>
            </a:fld>
            <a:endParaRPr lang="fr-FR" cap="all" dirty="0"/>
          </a:p>
        </p:txBody>
      </p:sp>
      <p:sp>
        <p:nvSpPr>
          <p:cNvPr id="8" name="Espace réservé du pied de page 7"/>
          <p:cNvSpPr>
            <a:spLocks noGrp="1"/>
          </p:cNvSpPr>
          <p:nvPr>
            <p:ph type="ftr" sz="quarter" idx="11"/>
          </p:nvPr>
        </p:nvSpPr>
        <p:spPr/>
        <p:txBody>
          <a:bodyPr/>
          <a:lstStyle/>
          <a:p>
            <a:r>
              <a:rPr lang="fr-FR" dirty="0"/>
              <a:t>Direction Générale des Finances Publiques / Direction de l'Immobilier de l'Etat</a:t>
            </a:r>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2</a:t>
            </a:fld>
            <a:endParaRPr lang="fr-FR" dirty="0"/>
          </a:p>
        </p:txBody>
      </p:sp>
      <p:sp>
        <p:nvSpPr>
          <p:cNvPr id="6" name="Espace réservé du texte 5"/>
          <p:cNvSpPr>
            <a:spLocks noGrp="1"/>
          </p:cNvSpPr>
          <p:nvPr>
            <p:ph type="body" sz="quarter" idx="13"/>
          </p:nvPr>
        </p:nvSpPr>
        <p:spPr/>
        <p:txBody>
          <a:bodyPr/>
          <a:lstStyle/>
          <a:p>
            <a:r>
              <a:rPr lang="fr-FR" dirty="0" smtClean="0">
                <a:latin typeface="Marianne" panose="02000000000000000000" pitchFamily="50" charset="0"/>
              </a:rPr>
              <a:t>Mission Cadre méthodologique Tiers Lieux</a:t>
            </a:r>
          </a:p>
          <a:p>
            <a:r>
              <a:rPr lang="fr-FR" sz="1550" dirty="0" smtClean="0"/>
              <a:t>Éléments de benchmark</a:t>
            </a:r>
            <a:endParaRPr lang="fr-FR" sz="1550" dirty="0"/>
          </a:p>
          <a:p>
            <a:endParaRPr lang="fr-FR" dirty="0">
              <a:latin typeface="Marianne" panose="02000000000000000000" pitchFamily="50" charset="0"/>
            </a:endParaRPr>
          </a:p>
        </p:txBody>
      </p:sp>
    </p:spTree>
    <p:extLst>
      <p:ext uri="{BB962C8B-B14F-4D97-AF65-F5344CB8AC3E}">
        <p14:creationId xmlns:p14="http://schemas.microsoft.com/office/powerpoint/2010/main" val="418151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20</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Modèle numéro 2 : Bureaux opérés</a:t>
            </a:r>
          </a:p>
          <a:p>
            <a:pPr marL="0" lvl="1" indent="0">
              <a:buNone/>
            </a:pPr>
            <a:r>
              <a:rPr lang="fr-FR" dirty="0" smtClean="0"/>
              <a:t>Une très grande qualité de services</a:t>
            </a:r>
            <a:endParaRPr lang="fr-FR" dirty="0"/>
          </a:p>
        </p:txBody>
      </p:sp>
      <p:sp>
        <p:nvSpPr>
          <p:cNvPr id="13" name="Espace réservé du contenu 3">
            <a:extLst>
              <a:ext uri="{FF2B5EF4-FFF2-40B4-BE49-F238E27FC236}">
                <a16:creationId xmlns:a16="http://schemas.microsoft.com/office/drawing/2014/main" xmlns="" id="{376A3CF3-5F65-42CD-A7C5-851CAC088849}"/>
              </a:ext>
            </a:extLst>
          </p:cNvPr>
          <p:cNvSpPr txBox="1">
            <a:spLocks/>
          </p:cNvSpPr>
          <p:nvPr/>
        </p:nvSpPr>
        <p:spPr>
          <a:xfrm>
            <a:off x="881994" y="771550"/>
            <a:ext cx="4231740" cy="4744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000" dirty="0"/>
              <a:t>Un bureau opéré est </a:t>
            </a:r>
            <a:r>
              <a:rPr lang="fr-FR" sz="1000" b="1" dirty="0"/>
              <a:t>un espace de travail indépendant privatif clé en main </a:t>
            </a:r>
            <a:r>
              <a:rPr lang="fr-FR" sz="1000" dirty="0"/>
              <a:t>proposant de nombreux services, aussi appelé aussi</a:t>
            </a:r>
            <a:r>
              <a:rPr lang="fr-FR" sz="1000" b="1" dirty="0"/>
              <a:t> « coworking privé »</a:t>
            </a:r>
          </a:p>
        </p:txBody>
      </p:sp>
      <p:pic>
        <p:nvPicPr>
          <p:cNvPr id="14" name="Image 13">
            <a:extLst>
              <a:ext uri="{FF2B5EF4-FFF2-40B4-BE49-F238E27FC236}">
                <a16:creationId xmlns:a16="http://schemas.microsoft.com/office/drawing/2014/main" xmlns="" id="{E0A0ADBB-B3A3-4ED9-87B3-084AE0FB2B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368" y="771550"/>
            <a:ext cx="474456" cy="474456"/>
          </a:xfrm>
          <a:prstGeom prst="rect">
            <a:avLst/>
          </a:prstGeom>
        </p:spPr>
      </p:pic>
      <p:sp>
        <p:nvSpPr>
          <p:cNvPr id="15" name="ZoneTexte 14">
            <a:extLst>
              <a:ext uri="{FF2B5EF4-FFF2-40B4-BE49-F238E27FC236}">
                <a16:creationId xmlns:a16="http://schemas.microsoft.com/office/drawing/2014/main" xmlns="" id="{E9F5879B-E763-4D4F-85A8-6818554ABDA9}"/>
              </a:ext>
            </a:extLst>
          </p:cNvPr>
          <p:cNvSpPr txBox="1"/>
          <p:nvPr/>
        </p:nvSpPr>
        <p:spPr>
          <a:xfrm>
            <a:off x="5436096" y="2283718"/>
            <a:ext cx="3330725" cy="2698175"/>
          </a:xfrm>
          <a:prstGeom prst="rect">
            <a:avLst/>
          </a:prstGeom>
          <a:noFill/>
        </p:spPr>
        <p:txBody>
          <a:bodyPr wrap="square" lIns="0" tIns="0" rIns="0" bIns="0" rtlCol="0">
            <a:spAutoFit/>
          </a:bodyPr>
          <a:lstStyle/>
          <a:p>
            <a:pPr>
              <a:spcAft>
                <a:spcPts val="600"/>
              </a:spcAft>
            </a:pPr>
            <a:r>
              <a:rPr lang="fr-FR" sz="1000" b="1" dirty="0">
                <a:solidFill>
                  <a:srgbClr val="92D050"/>
                </a:solidFill>
              </a:rPr>
              <a:t>       Avantages </a:t>
            </a:r>
          </a:p>
          <a:p>
            <a:pPr marL="285750" indent="-285750">
              <a:buClr>
                <a:srgbClr val="92D050"/>
              </a:buClr>
              <a:buFont typeface="Open Sans" panose="020B0606030504020204" pitchFamily="34" charset="0"/>
              <a:buChar char="+"/>
            </a:pPr>
            <a:r>
              <a:rPr lang="fr-FR" sz="1000" b="1" dirty="0"/>
              <a:t>Espaces privatisés pour l’entreprise </a:t>
            </a:r>
          </a:p>
          <a:p>
            <a:pPr marL="285750" indent="-285750">
              <a:buClr>
                <a:srgbClr val="92D050"/>
              </a:buClr>
              <a:buFont typeface="Open Sans" panose="020B0606030504020204" pitchFamily="34" charset="0"/>
              <a:buChar char="+"/>
            </a:pPr>
            <a:r>
              <a:rPr lang="fr-FR" sz="1000" b="1" dirty="0"/>
              <a:t>Protection des données et des accès </a:t>
            </a:r>
            <a:r>
              <a:rPr lang="fr-FR" sz="1000" dirty="0"/>
              <a:t>(wifi privé)</a:t>
            </a:r>
          </a:p>
          <a:p>
            <a:pPr marL="285750" indent="-285750">
              <a:buClr>
                <a:srgbClr val="92D050"/>
              </a:buClr>
              <a:buFont typeface="Open Sans" panose="020B0606030504020204" pitchFamily="34" charset="0"/>
              <a:buChar char="+"/>
            </a:pPr>
            <a:r>
              <a:rPr lang="fr-FR" sz="1000" b="1" dirty="0"/>
              <a:t>Flexibilité de l’engagement par rapports au 3/6/9</a:t>
            </a:r>
          </a:p>
          <a:p>
            <a:pPr marL="285750" indent="-285750">
              <a:buClr>
                <a:srgbClr val="92D050"/>
              </a:buClr>
              <a:buFont typeface="Open Sans" panose="020B0606030504020204" pitchFamily="34" charset="0"/>
              <a:buChar char="+"/>
            </a:pPr>
            <a:r>
              <a:rPr lang="fr-FR" sz="1000" b="1" dirty="0"/>
              <a:t>Espaces prêts à l’emploi </a:t>
            </a:r>
            <a:r>
              <a:rPr lang="fr-FR" sz="1000" dirty="0"/>
              <a:t>(dans les grandes villes) </a:t>
            </a:r>
            <a:r>
              <a:rPr lang="fr-FR" sz="1000" b="1" dirty="0"/>
              <a:t>avec de nombreux services </a:t>
            </a:r>
          </a:p>
          <a:p>
            <a:pPr marL="285750" indent="-285750">
              <a:buClr>
                <a:srgbClr val="92D050"/>
              </a:buClr>
              <a:buFont typeface="Open Sans" panose="020B0606030504020204" pitchFamily="34" charset="0"/>
              <a:buChar char="+"/>
            </a:pPr>
            <a:r>
              <a:rPr lang="fr-FR" sz="1000" b="1" dirty="0"/>
              <a:t>Très bonne qualité et diversité de services </a:t>
            </a:r>
          </a:p>
          <a:p>
            <a:pPr>
              <a:buClr>
                <a:srgbClr val="92D050"/>
              </a:buClr>
            </a:pPr>
            <a:endParaRPr lang="fr-FR" sz="1000" dirty="0">
              <a:solidFill>
                <a:srgbClr val="92D050"/>
              </a:solidFill>
            </a:endParaRPr>
          </a:p>
          <a:p>
            <a:pPr>
              <a:spcAft>
                <a:spcPts val="600"/>
              </a:spcAft>
            </a:pPr>
            <a:r>
              <a:rPr lang="fr-FR" sz="1000" dirty="0">
                <a:solidFill>
                  <a:srgbClr val="FF0000"/>
                </a:solidFill>
              </a:rPr>
              <a:t>       </a:t>
            </a:r>
            <a:r>
              <a:rPr lang="fr-FR" sz="1000" b="1" dirty="0">
                <a:solidFill>
                  <a:srgbClr val="FF0000"/>
                </a:solidFill>
              </a:rPr>
              <a:t>Inconvénients </a:t>
            </a:r>
          </a:p>
          <a:p>
            <a:pPr marL="171450" indent="-171450">
              <a:spcAft>
                <a:spcPts val="200"/>
              </a:spcAft>
              <a:buClr>
                <a:schemeClr val="accent5"/>
              </a:buClr>
              <a:buFont typeface="Arial" panose="020B0604020202020204" pitchFamily="34" charset="0"/>
              <a:buChar char="•"/>
            </a:pPr>
            <a:r>
              <a:rPr lang="fr-FR" sz="1000" b="1" dirty="0"/>
              <a:t>Intérêt au delà d’un minimum de collaborateurs à proximité </a:t>
            </a:r>
          </a:p>
          <a:p>
            <a:pPr marL="171450" indent="-171450">
              <a:spcAft>
                <a:spcPts val="200"/>
              </a:spcAft>
              <a:buClr>
                <a:schemeClr val="accent5"/>
              </a:buClr>
              <a:buFont typeface="Arial" panose="020B0604020202020204" pitchFamily="34" charset="0"/>
              <a:buChar char="•"/>
            </a:pPr>
            <a:r>
              <a:rPr lang="fr-FR" sz="1000" b="1" dirty="0"/>
              <a:t>Modèle couteux avec un loyer fixe indépendant de l’occupation réelle </a:t>
            </a:r>
            <a:r>
              <a:rPr lang="fr-FR" sz="1000" dirty="0"/>
              <a:t>(1,7 fois le prix de bureaux traditionnels / au-delà de 27 mois un bail 3/6/9 est plus rentable) </a:t>
            </a:r>
          </a:p>
          <a:p>
            <a:pPr marL="171450" indent="-171450">
              <a:spcAft>
                <a:spcPts val="200"/>
              </a:spcAft>
              <a:buClr>
                <a:schemeClr val="accent5"/>
              </a:buClr>
              <a:buFont typeface="Arial" panose="020B0604020202020204" pitchFamily="34" charset="0"/>
              <a:buChar char="•"/>
            </a:pPr>
            <a:endParaRPr lang="fr-FR" sz="1200" dirty="0"/>
          </a:p>
        </p:txBody>
      </p:sp>
      <p:pic>
        <p:nvPicPr>
          <p:cNvPr id="20" name="Image 19">
            <a:extLst>
              <a:ext uri="{FF2B5EF4-FFF2-40B4-BE49-F238E27FC236}">
                <a16:creationId xmlns:a16="http://schemas.microsoft.com/office/drawing/2014/main" xmlns="" id="{18176DA7-2907-4B65-AF91-5E4498AD01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509" y="3003798"/>
            <a:ext cx="395175" cy="395175"/>
          </a:xfrm>
          <a:prstGeom prst="rect">
            <a:avLst/>
          </a:prstGeom>
        </p:spPr>
      </p:pic>
      <p:sp>
        <p:nvSpPr>
          <p:cNvPr id="21" name="Espace réservé du contenu 3">
            <a:extLst>
              <a:ext uri="{FF2B5EF4-FFF2-40B4-BE49-F238E27FC236}">
                <a16:creationId xmlns:a16="http://schemas.microsoft.com/office/drawing/2014/main" xmlns="" id="{13814A91-C10E-484D-99A3-6373BECCB656}"/>
              </a:ext>
            </a:extLst>
          </p:cNvPr>
          <p:cNvSpPr txBox="1">
            <a:spLocks/>
          </p:cNvSpPr>
          <p:nvPr/>
        </p:nvSpPr>
        <p:spPr>
          <a:xfrm>
            <a:off x="920607" y="3003798"/>
            <a:ext cx="4371474" cy="395174"/>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000" b="1" dirty="0"/>
              <a:t>Hausse de 75 % en 2022 des bureaux opérés en France (croissance de 67% à prévoir en 2023) </a:t>
            </a:r>
            <a:r>
              <a:rPr lang="fr-FR" sz="1000" dirty="0"/>
              <a:t>avec des surfaces entre </a:t>
            </a:r>
            <a:r>
              <a:rPr lang="fr-FR" sz="1000" b="1" dirty="0"/>
              <a:t>100 à 2 700 m²</a:t>
            </a:r>
            <a:r>
              <a:rPr lang="fr-FR" sz="1000" dirty="0"/>
              <a:t> </a:t>
            </a:r>
            <a:r>
              <a:rPr lang="fr-FR" sz="1000" b="1" dirty="0"/>
              <a:t>dont plus de 200 000 m² à Paris </a:t>
            </a:r>
            <a:endParaRPr lang="fr-FR" sz="1000" dirty="0"/>
          </a:p>
        </p:txBody>
      </p:sp>
      <p:sp>
        <p:nvSpPr>
          <p:cNvPr id="30" name="Rectangle 29">
            <a:extLst>
              <a:ext uri="{FF2B5EF4-FFF2-40B4-BE49-F238E27FC236}">
                <a16:creationId xmlns:a16="http://schemas.microsoft.com/office/drawing/2014/main" xmlns="" id="{CD90C94A-C881-494B-BC5B-CC2E0CCDAB7C}"/>
              </a:ext>
            </a:extLst>
          </p:cNvPr>
          <p:cNvSpPr/>
          <p:nvPr/>
        </p:nvSpPr>
        <p:spPr>
          <a:xfrm>
            <a:off x="2195736" y="3381472"/>
            <a:ext cx="3190180" cy="1278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a:solidFill>
                  <a:schemeClr val="tx2"/>
                </a:solidFill>
              </a:rPr>
              <a:t>Prix </a:t>
            </a:r>
            <a:r>
              <a:rPr lang="fr-FR" sz="1400" noProof="0" dirty="0">
                <a:solidFill>
                  <a:schemeClr val="tx2"/>
                </a:solidFill>
              </a:rPr>
              <a:t>(annuel)</a:t>
            </a:r>
          </a:p>
          <a:p>
            <a:pPr algn="ctr"/>
            <a:endParaRPr lang="fr-FR" sz="1400" noProof="0" dirty="0">
              <a:solidFill>
                <a:schemeClr val="tx2"/>
              </a:solidFill>
            </a:endParaRPr>
          </a:p>
          <a:p>
            <a:pPr algn="ctr"/>
            <a:endParaRPr lang="fr-FR" sz="2000" dirty="0">
              <a:solidFill>
                <a:schemeClr val="tx2"/>
              </a:solidFill>
            </a:endParaRPr>
          </a:p>
          <a:p>
            <a:pPr algn="ctr"/>
            <a:endParaRPr lang="fr-FR" sz="2000" noProof="0" dirty="0">
              <a:solidFill>
                <a:schemeClr val="tx2"/>
              </a:solidFill>
            </a:endParaRPr>
          </a:p>
        </p:txBody>
      </p:sp>
      <p:pic>
        <p:nvPicPr>
          <p:cNvPr id="31" name="Image 30">
            <a:extLst>
              <a:ext uri="{FF2B5EF4-FFF2-40B4-BE49-F238E27FC236}">
                <a16:creationId xmlns:a16="http://schemas.microsoft.com/office/drawing/2014/main" xmlns="" id="{90F85D1A-FB09-40A5-A6C9-B73868D3EC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3808" y="3507854"/>
            <a:ext cx="241271" cy="241271"/>
          </a:xfrm>
          <a:prstGeom prst="rect">
            <a:avLst/>
          </a:prstGeom>
        </p:spPr>
      </p:pic>
      <p:sp>
        <p:nvSpPr>
          <p:cNvPr id="32" name="ZoneTexte 31">
            <a:extLst>
              <a:ext uri="{FF2B5EF4-FFF2-40B4-BE49-F238E27FC236}">
                <a16:creationId xmlns:a16="http://schemas.microsoft.com/office/drawing/2014/main" xmlns="" id="{A21106DD-738B-4BA8-9E7B-6D7C36FA71D1}"/>
              </a:ext>
            </a:extLst>
          </p:cNvPr>
          <p:cNvSpPr txBox="1"/>
          <p:nvPr/>
        </p:nvSpPr>
        <p:spPr>
          <a:xfrm>
            <a:off x="2825276" y="3808660"/>
            <a:ext cx="2466805" cy="923330"/>
          </a:xfrm>
          <a:prstGeom prst="rect">
            <a:avLst/>
          </a:prstGeom>
          <a:noFill/>
        </p:spPr>
        <p:txBody>
          <a:bodyPr wrap="square" lIns="0" tIns="0" rIns="0" bIns="0" rtlCol="0">
            <a:spAutoFit/>
          </a:bodyPr>
          <a:lstStyle/>
          <a:p>
            <a:pPr marL="171450" indent="-171450">
              <a:buFont typeface="Arial" panose="020B0604020202020204" pitchFamily="34" charset="0"/>
              <a:buChar char="•"/>
            </a:pPr>
            <a:r>
              <a:rPr lang="fr-FR" sz="1000" dirty="0"/>
              <a:t>Moyenne calculée avec les m², le nombre de postes et les services proposés : </a:t>
            </a:r>
            <a:r>
              <a:rPr lang="fr-FR" sz="1000" b="1" dirty="0"/>
              <a:t>965€ par m² et par poste </a:t>
            </a:r>
          </a:p>
          <a:p>
            <a:pPr marL="171450" indent="-171450">
              <a:buFont typeface="Arial" panose="020B0604020202020204" pitchFamily="34" charset="0"/>
              <a:buChar char="•"/>
            </a:pPr>
            <a:r>
              <a:rPr lang="fr-FR" sz="1000" b="1" dirty="0"/>
              <a:t>Hausse de 12% à Paris (1 679 € / m²)</a:t>
            </a:r>
          </a:p>
          <a:p>
            <a:pPr marL="171450" indent="-171450">
              <a:buFont typeface="Arial" panose="020B0604020202020204" pitchFamily="34" charset="0"/>
              <a:buChar char="•"/>
            </a:pPr>
            <a:r>
              <a:rPr lang="fr-FR" sz="1000" dirty="0"/>
              <a:t>Marge prestataire (source Hiptown) : </a:t>
            </a:r>
            <a:r>
              <a:rPr lang="fr-FR" sz="1000" b="1" dirty="0"/>
              <a:t>20 à 25 % </a:t>
            </a:r>
            <a:r>
              <a:rPr lang="fr-FR" sz="1000" dirty="0"/>
              <a:t>si ≤ 12 mois et </a:t>
            </a:r>
            <a:r>
              <a:rPr lang="fr-FR" sz="1000" b="1" dirty="0"/>
              <a:t>10 % </a:t>
            </a:r>
            <a:r>
              <a:rPr lang="fr-FR" sz="1000" dirty="0"/>
              <a:t>si ≥ </a:t>
            </a:r>
            <a:r>
              <a:rPr lang="fr-FR" sz="1000" dirty="0" smtClean="0"/>
              <a:t>24</a:t>
            </a:r>
            <a:endParaRPr lang="fr-FR" sz="1000" dirty="0"/>
          </a:p>
        </p:txBody>
      </p:sp>
      <p:sp>
        <p:nvSpPr>
          <p:cNvPr id="33" name="Rectangle 32">
            <a:extLst>
              <a:ext uri="{FF2B5EF4-FFF2-40B4-BE49-F238E27FC236}">
                <a16:creationId xmlns:a16="http://schemas.microsoft.com/office/drawing/2014/main" xmlns="" id="{D9B929F5-7F4C-46DE-95EC-EE3A50F2D61C}"/>
              </a:ext>
            </a:extLst>
          </p:cNvPr>
          <p:cNvSpPr/>
          <p:nvPr/>
        </p:nvSpPr>
        <p:spPr>
          <a:xfrm>
            <a:off x="13897" y="3601964"/>
            <a:ext cx="3190181" cy="369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smtClean="0">
                <a:solidFill>
                  <a:schemeClr val="accent1"/>
                </a:solidFill>
              </a:rPr>
              <a:t>Services </a:t>
            </a:r>
            <a:r>
              <a:rPr lang="fr-FR" sz="1400" b="1" noProof="0" dirty="0">
                <a:solidFill>
                  <a:schemeClr val="accent1"/>
                </a:solidFill>
              </a:rPr>
              <a:t>proposés </a:t>
            </a:r>
            <a:endParaRPr lang="fr-FR" sz="2000" dirty="0">
              <a:solidFill>
                <a:schemeClr val="tx2"/>
              </a:solidFill>
            </a:endParaRPr>
          </a:p>
          <a:p>
            <a:pPr algn="ctr"/>
            <a:endParaRPr lang="fr-FR" sz="2000" noProof="0" dirty="0">
              <a:solidFill>
                <a:schemeClr val="tx2"/>
              </a:solidFill>
            </a:endParaRPr>
          </a:p>
        </p:txBody>
      </p:sp>
      <p:pic>
        <p:nvPicPr>
          <p:cNvPr id="34" name="Image 33">
            <a:extLst>
              <a:ext uri="{FF2B5EF4-FFF2-40B4-BE49-F238E27FC236}">
                <a16:creationId xmlns:a16="http://schemas.microsoft.com/office/drawing/2014/main" xmlns="" id="{9A45ACFA-F988-4482-848E-9D188E495E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509" y="3507854"/>
            <a:ext cx="319454" cy="319454"/>
          </a:xfrm>
          <a:prstGeom prst="rect">
            <a:avLst/>
          </a:prstGeom>
        </p:spPr>
      </p:pic>
      <p:sp>
        <p:nvSpPr>
          <p:cNvPr id="35" name="Espace réservé du contenu 3">
            <a:extLst>
              <a:ext uri="{FF2B5EF4-FFF2-40B4-BE49-F238E27FC236}">
                <a16:creationId xmlns:a16="http://schemas.microsoft.com/office/drawing/2014/main" xmlns="" id="{31EEB9DB-BCA6-4A43-B4C1-9645B9E230EC}"/>
              </a:ext>
            </a:extLst>
          </p:cNvPr>
          <p:cNvSpPr txBox="1">
            <a:spLocks/>
          </p:cNvSpPr>
          <p:nvPr/>
        </p:nvSpPr>
        <p:spPr>
          <a:xfrm>
            <a:off x="324649" y="1275606"/>
            <a:ext cx="4739573" cy="154289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fr-FR" sz="1000" dirty="0"/>
              <a:t>Les prestataires sont </a:t>
            </a:r>
            <a:r>
              <a:rPr lang="fr-FR" sz="1000" b="1" dirty="0"/>
              <a:t>majoritairement</a:t>
            </a:r>
            <a:r>
              <a:rPr lang="fr-FR" sz="1000" dirty="0"/>
              <a:t> </a:t>
            </a:r>
            <a:r>
              <a:rPr lang="fr-FR" sz="1000" b="1" dirty="0"/>
              <a:t>locataires des lieux </a:t>
            </a:r>
            <a:r>
              <a:rPr lang="fr-FR" sz="1000" dirty="0"/>
              <a:t>(20% propriétaires) </a:t>
            </a:r>
            <a:r>
              <a:rPr lang="fr-FR" sz="1000" b="1" dirty="0"/>
              <a:t>et peuvent prendre de à bail de nouveaux espaces sur demande d’un utilisateur </a:t>
            </a:r>
          </a:p>
          <a:p>
            <a:r>
              <a:rPr lang="fr-FR" sz="1000" b="1" dirty="0"/>
              <a:t>Les espaces bureaux et les parties communes sont entièrement privatisés </a:t>
            </a:r>
            <a:r>
              <a:rPr lang="fr-FR" sz="1000" dirty="0"/>
              <a:t>pour l’entreprise utilisatrice permettant</a:t>
            </a:r>
            <a:r>
              <a:rPr lang="fr-FR" sz="1000" b="1" dirty="0"/>
              <a:t> une personnalisation </a:t>
            </a:r>
            <a:r>
              <a:rPr lang="fr-FR" sz="1000" dirty="0"/>
              <a:t>à l’image de l’occupant</a:t>
            </a:r>
          </a:p>
          <a:p>
            <a:r>
              <a:rPr lang="fr-FR" sz="1000" b="1" dirty="0"/>
              <a:t>Modèle flexible avec des engagements possibles à partir de 3 mois et résiliable par anticipation </a:t>
            </a:r>
            <a:r>
              <a:rPr lang="fr-FR" sz="1000" dirty="0"/>
              <a:t>(préavis de 1 à 3 mois) </a:t>
            </a:r>
            <a:r>
              <a:rPr lang="fr-FR" sz="1000" b="1" dirty="0"/>
              <a:t>facturé avec un prix tout compris </a:t>
            </a:r>
            <a:r>
              <a:rPr lang="fr-FR" sz="1000" dirty="0"/>
              <a:t>sous la forme </a:t>
            </a:r>
            <a:r>
              <a:rPr lang="fr-FR" sz="1000" b="1" dirty="0"/>
              <a:t>d’un contrat de prestation de services </a:t>
            </a:r>
          </a:p>
        </p:txBody>
      </p:sp>
      <p:sp>
        <p:nvSpPr>
          <p:cNvPr id="36" name="ZoneTexte 35">
            <a:extLst>
              <a:ext uri="{FF2B5EF4-FFF2-40B4-BE49-F238E27FC236}">
                <a16:creationId xmlns:a16="http://schemas.microsoft.com/office/drawing/2014/main" xmlns="" id="{D79831A2-0EF3-4AAE-BF70-FD29FA3B13B8}"/>
              </a:ext>
            </a:extLst>
          </p:cNvPr>
          <p:cNvSpPr txBox="1"/>
          <p:nvPr/>
        </p:nvSpPr>
        <p:spPr>
          <a:xfrm>
            <a:off x="323528" y="3818533"/>
            <a:ext cx="2881890" cy="769441"/>
          </a:xfrm>
          <a:prstGeom prst="rect">
            <a:avLst/>
          </a:prstGeom>
          <a:noFill/>
        </p:spPr>
        <p:txBody>
          <a:bodyPr wrap="square" lIns="0" tIns="0" rIns="0" bIns="0" rtlCol="0">
            <a:spAutoFit/>
          </a:bodyPr>
          <a:lstStyle/>
          <a:p>
            <a:pPr marL="180975" indent="-180975">
              <a:buFont typeface="Arial" panose="020B0604020202020204" pitchFamily="34" charset="0"/>
              <a:buChar char="•"/>
            </a:pPr>
            <a:r>
              <a:rPr lang="fr-FR" sz="1000" dirty="0"/>
              <a:t>Wifi / Mobilier / Matériel IT / Ménage </a:t>
            </a:r>
          </a:p>
          <a:p>
            <a:pPr marL="180975" indent="-180975">
              <a:buFont typeface="Arial" panose="020B0604020202020204" pitchFamily="34" charset="0"/>
              <a:buChar char="•"/>
            </a:pPr>
            <a:r>
              <a:rPr lang="fr-FR" sz="1000" dirty="0"/>
              <a:t>Restauration / Cafétéria / Traiteur </a:t>
            </a:r>
          </a:p>
          <a:p>
            <a:pPr marL="180975" indent="-180975">
              <a:buFont typeface="Arial" panose="020B0604020202020204" pitchFamily="34" charset="0"/>
              <a:buChar char="•"/>
            </a:pPr>
            <a:r>
              <a:rPr lang="fr-FR" sz="1000" dirty="0"/>
              <a:t>Atelier reprographie / Fournitures</a:t>
            </a:r>
          </a:p>
          <a:p>
            <a:pPr marL="180975" indent="-180975">
              <a:buFont typeface="Arial" panose="020B0604020202020204" pitchFamily="34" charset="0"/>
              <a:buChar char="•"/>
            </a:pPr>
            <a:r>
              <a:rPr lang="fr-FR" sz="1000" dirty="0"/>
              <a:t>Espace détente / Cours de sport </a:t>
            </a:r>
          </a:p>
          <a:p>
            <a:pPr marL="180975" indent="-180975">
              <a:buFont typeface="Arial" panose="020B0604020202020204" pitchFamily="34" charset="0"/>
              <a:buChar char="•"/>
            </a:pPr>
            <a:r>
              <a:rPr lang="fr-FR" sz="1000" dirty="0"/>
              <a:t>Conciergerie  </a:t>
            </a:r>
          </a:p>
        </p:txBody>
      </p:sp>
      <p:sp>
        <p:nvSpPr>
          <p:cNvPr id="37" name="Rectangle 36">
            <a:extLst>
              <a:ext uri="{FF2B5EF4-FFF2-40B4-BE49-F238E27FC236}">
                <a16:creationId xmlns:a16="http://schemas.microsoft.com/office/drawing/2014/main" xmlns="" id="{09026FC0-FAE7-4DE3-B1AA-C2504B601873}"/>
              </a:ext>
            </a:extLst>
          </p:cNvPr>
          <p:cNvSpPr/>
          <p:nvPr/>
        </p:nvSpPr>
        <p:spPr>
          <a:xfrm>
            <a:off x="5148064" y="771550"/>
            <a:ext cx="3805021" cy="148757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800" noProof="0" dirty="0" err="1"/>
          </a:p>
        </p:txBody>
      </p:sp>
      <p:sp>
        <p:nvSpPr>
          <p:cNvPr id="39" name="ZoneTexte 38">
            <a:extLst>
              <a:ext uri="{FF2B5EF4-FFF2-40B4-BE49-F238E27FC236}">
                <a16:creationId xmlns:a16="http://schemas.microsoft.com/office/drawing/2014/main" xmlns="" id="{88EF0FC1-171E-47DB-972E-277066E4DA6E}"/>
              </a:ext>
            </a:extLst>
          </p:cNvPr>
          <p:cNvSpPr txBox="1"/>
          <p:nvPr/>
        </p:nvSpPr>
        <p:spPr>
          <a:xfrm>
            <a:off x="4860032" y="806397"/>
            <a:ext cx="4510560" cy="215444"/>
          </a:xfrm>
          <a:prstGeom prst="rect">
            <a:avLst/>
          </a:prstGeom>
          <a:noFill/>
        </p:spPr>
        <p:txBody>
          <a:bodyPr wrap="square">
            <a:spAutoFit/>
          </a:bodyPr>
          <a:lstStyle/>
          <a:p>
            <a:pPr algn="ctr"/>
            <a:r>
              <a:rPr lang="fr-FR" sz="800" b="1" noProof="0" dirty="0">
                <a:solidFill>
                  <a:schemeClr val="tx2"/>
                </a:solidFill>
              </a:rPr>
              <a:t>Les 10 plus grands acteurs </a:t>
            </a:r>
            <a:r>
              <a:rPr lang="fr-FR" sz="800" i="1" noProof="0" dirty="0">
                <a:solidFill>
                  <a:schemeClr val="tx2"/>
                </a:solidFill>
              </a:rPr>
              <a:t>(~ 200 000 m²)</a:t>
            </a:r>
            <a:r>
              <a:rPr lang="fr-FR" sz="800" b="1" noProof="0" dirty="0">
                <a:solidFill>
                  <a:schemeClr val="tx2"/>
                </a:solidFill>
              </a:rPr>
              <a:t> </a:t>
            </a:r>
          </a:p>
        </p:txBody>
      </p:sp>
      <p:pic>
        <p:nvPicPr>
          <p:cNvPr id="40" name="Picture 4" descr="Les Nouveaux Bureaux — Logoburo">
            <a:extLst>
              <a:ext uri="{FF2B5EF4-FFF2-40B4-BE49-F238E27FC236}">
                <a16:creationId xmlns:a16="http://schemas.microsoft.com/office/drawing/2014/main" xmlns="" id="{A73E8988-8EDF-43A4-9687-58F7AC959E6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164787" y="1129192"/>
            <a:ext cx="685997" cy="2296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wework-logo -">
            <a:extLst>
              <a:ext uri="{FF2B5EF4-FFF2-40B4-BE49-F238E27FC236}">
                <a16:creationId xmlns:a16="http://schemas.microsoft.com/office/drawing/2014/main" xmlns="" id="{0B28AE61-F4B8-4DAB-8255-E96B51B125E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214492" y="2038961"/>
            <a:ext cx="694526" cy="202970"/>
          </a:xfrm>
          <a:prstGeom prst="rect">
            <a:avLst/>
          </a:prstGeom>
          <a:noFill/>
          <a:extLst>
            <a:ext uri="{909E8E84-426E-40DD-AFC4-6F175D3DCCD1}">
              <a14:hiddenFill xmlns:a14="http://schemas.microsoft.com/office/drawing/2010/main">
                <a:solidFill>
                  <a:srgbClr val="FFFFFF"/>
                </a:solidFill>
              </a14:hiddenFill>
            </a:ext>
          </a:extLst>
        </p:spPr>
      </p:pic>
      <p:sp>
        <p:nvSpPr>
          <p:cNvPr id="42" name="Espace réservé du contenu 3">
            <a:extLst>
              <a:ext uri="{FF2B5EF4-FFF2-40B4-BE49-F238E27FC236}">
                <a16:creationId xmlns:a16="http://schemas.microsoft.com/office/drawing/2014/main" xmlns="" id="{D25606E4-681C-4190-8532-7EDE990AD929}"/>
              </a:ext>
            </a:extLst>
          </p:cNvPr>
          <p:cNvSpPr txBox="1">
            <a:spLocks/>
          </p:cNvSpPr>
          <p:nvPr/>
        </p:nvSpPr>
        <p:spPr>
          <a:xfrm>
            <a:off x="6013939" y="1143537"/>
            <a:ext cx="1510103"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85 000 m² - 58 sites </a:t>
            </a:r>
          </a:p>
        </p:txBody>
      </p:sp>
      <p:sp>
        <p:nvSpPr>
          <p:cNvPr id="43" name="Espace réservé du contenu 3">
            <a:extLst>
              <a:ext uri="{FF2B5EF4-FFF2-40B4-BE49-F238E27FC236}">
                <a16:creationId xmlns:a16="http://schemas.microsoft.com/office/drawing/2014/main" xmlns="" id="{C461099A-57F9-4294-AF57-2BF0C8BAEFC3}"/>
              </a:ext>
            </a:extLst>
          </p:cNvPr>
          <p:cNvSpPr txBox="1">
            <a:spLocks/>
          </p:cNvSpPr>
          <p:nvPr/>
        </p:nvSpPr>
        <p:spPr>
          <a:xfrm>
            <a:off x="6013940" y="1604341"/>
            <a:ext cx="1402780"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18 000 m² - 53 sites </a:t>
            </a:r>
          </a:p>
        </p:txBody>
      </p:sp>
      <p:sp>
        <p:nvSpPr>
          <p:cNvPr id="44" name="Espace réservé du contenu 3">
            <a:extLst>
              <a:ext uri="{FF2B5EF4-FFF2-40B4-BE49-F238E27FC236}">
                <a16:creationId xmlns:a16="http://schemas.microsoft.com/office/drawing/2014/main" xmlns="" id="{95AD90AF-C6DC-4561-8F1F-CEF68F59F932}"/>
              </a:ext>
            </a:extLst>
          </p:cNvPr>
          <p:cNvSpPr txBox="1">
            <a:spLocks/>
          </p:cNvSpPr>
          <p:nvPr/>
        </p:nvSpPr>
        <p:spPr>
          <a:xfrm>
            <a:off x="6013939" y="1373940"/>
            <a:ext cx="1563591" cy="126256"/>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33 800 m² - 106 sites </a:t>
            </a:r>
          </a:p>
        </p:txBody>
      </p:sp>
      <p:sp>
        <p:nvSpPr>
          <p:cNvPr id="45" name="Espace réservé du contenu 3">
            <a:extLst>
              <a:ext uri="{FF2B5EF4-FFF2-40B4-BE49-F238E27FC236}">
                <a16:creationId xmlns:a16="http://schemas.microsoft.com/office/drawing/2014/main" xmlns="" id="{8C483FC3-8CBB-4BDC-917B-2260217BDB57}"/>
              </a:ext>
            </a:extLst>
          </p:cNvPr>
          <p:cNvSpPr txBox="1">
            <a:spLocks/>
          </p:cNvSpPr>
          <p:nvPr/>
        </p:nvSpPr>
        <p:spPr>
          <a:xfrm>
            <a:off x="6013940" y="1834743"/>
            <a:ext cx="1568292"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16 500 m² - 11 sites </a:t>
            </a:r>
          </a:p>
        </p:txBody>
      </p:sp>
      <p:sp>
        <p:nvSpPr>
          <p:cNvPr id="46" name="Espace réservé du contenu 3">
            <a:extLst>
              <a:ext uri="{FF2B5EF4-FFF2-40B4-BE49-F238E27FC236}">
                <a16:creationId xmlns:a16="http://schemas.microsoft.com/office/drawing/2014/main" xmlns="" id="{0AD87268-88E4-456C-A5FD-8C5024670B6C}"/>
              </a:ext>
            </a:extLst>
          </p:cNvPr>
          <p:cNvSpPr txBox="1">
            <a:spLocks/>
          </p:cNvSpPr>
          <p:nvPr/>
        </p:nvSpPr>
        <p:spPr>
          <a:xfrm>
            <a:off x="6013940" y="2065146"/>
            <a:ext cx="1402780"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15 800 m² - 4 sites </a:t>
            </a:r>
          </a:p>
        </p:txBody>
      </p:sp>
      <p:sp>
        <p:nvSpPr>
          <p:cNvPr id="47" name="Espace réservé du contenu 3">
            <a:extLst>
              <a:ext uri="{FF2B5EF4-FFF2-40B4-BE49-F238E27FC236}">
                <a16:creationId xmlns:a16="http://schemas.microsoft.com/office/drawing/2014/main" xmlns="" id="{651BE715-9A83-4E99-8A57-BACDAA9E37E0}"/>
              </a:ext>
            </a:extLst>
          </p:cNvPr>
          <p:cNvSpPr txBox="1">
            <a:spLocks/>
          </p:cNvSpPr>
          <p:nvPr/>
        </p:nvSpPr>
        <p:spPr>
          <a:xfrm>
            <a:off x="7952434" y="1159923"/>
            <a:ext cx="1510103"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15 000 m² - 58 sites </a:t>
            </a:r>
          </a:p>
        </p:txBody>
      </p:sp>
      <p:sp>
        <p:nvSpPr>
          <p:cNvPr id="48" name="Espace réservé du contenu 3">
            <a:extLst>
              <a:ext uri="{FF2B5EF4-FFF2-40B4-BE49-F238E27FC236}">
                <a16:creationId xmlns:a16="http://schemas.microsoft.com/office/drawing/2014/main" xmlns="" id="{3CCBB26B-8848-4879-8C13-42C4C98CAA3F}"/>
              </a:ext>
            </a:extLst>
          </p:cNvPr>
          <p:cNvSpPr txBox="1">
            <a:spLocks/>
          </p:cNvSpPr>
          <p:nvPr/>
        </p:nvSpPr>
        <p:spPr>
          <a:xfrm>
            <a:off x="7952435" y="1620727"/>
            <a:ext cx="1402780"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8 900 m² - 53 sites </a:t>
            </a:r>
          </a:p>
        </p:txBody>
      </p:sp>
      <p:sp>
        <p:nvSpPr>
          <p:cNvPr id="49" name="Espace réservé du contenu 3">
            <a:extLst>
              <a:ext uri="{FF2B5EF4-FFF2-40B4-BE49-F238E27FC236}">
                <a16:creationId xmlns:a16="http://schemas.microsoft.com/office/drawing/2014/main" xmlns="" id="{3C65129C-C5CE-4DB5-983E-5446F1BCF887}"/>
              </a:ext>
            </a:extLst>
          </p:cNvPr>
          <p:cNvSpPr txBox="1">
            <a:spLocks/>
          </p:cNvSpPr>
          <p:nvPr/>
        </p:nvSpPr>
        <p:spPr>
          <a:xfrm>
            <a:off x="7952434" y="1390326"/>
            <a:ext cx="1563591" cy="126256"/>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9 300 m² - 106 sites </a:t>
            </a:r>
          </a:p>
        </p:txBody>
      </p:sp>
      <p:sp>
        <p:nvSpPr>
          <p:cNvPr id="50" name="Espace réservé du contenu 3">
            <a:extLst>
              <a:ext uri="{FF2B5EF4-FFF2-40B4-BE49-F238E27FC236}">
                <a16:creationId xmlns:a16="http://schemas.microsoft.com/office/drawing/2014/main" xmlns="" id="{CA637AA3-5511-47F3-9031-D1A5BA86EE69}"/>
              </a:ext>
            </a:extLst>
          </p:cNvPr>
          <p:cNvSpPr txBox="1">
            <a:spLocks/>
          </p:cNvSpPr>
          <p:nvPr/>
        </p:nvSpPr>
        <p:spPr>
          <a:xfrm>
            <a:off x="7952435" y="1851129"/>
            <a:ext cx="1568292"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8 600 m² - 11 sites </a:t>
            </a:r>
          </a:p>
        </p:txBody>
      </p:sp>
      <p:sp>
        <p:nvSpPr>
          <p:cNvPr id="51" name="Espace réservé du contenu 3">
            <a:extLst>
              <a:ext uri="{FF2B5EF4-FFF2-40B4-BE49-F238E27FC236}">
                <a16:creationId xmlns:a16="http://schemas.microsoft.com/office/drawing/2014/main" xmlns="" id="{9BC50BF4-FCC4-441F-8A0F-AEC9EFA2E080}"/>
              </a:ext>
            </a:extLst>
          </p:cNvPr>
          <p:cNvSpPr txBox="1">
            <a:spLocks/>
          </p:cNvSpPr>
          <p:nvPr/>
        </p:nvSpPr>
        <p:spPr>
          <a:xfrm>
            <a:off x="7952435" y="2081532"/>
            <a:ext cx="1402780" cy="1262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800" dirty="0"/>
              <a:t>7 100 m² - 25 sites </a:t>
            </a:r>
          </a:p>
        </p:txBody>
      </p:sp>
      <p:pic>
        <p:nvPicPr>
          <p:cNvPr id="52" name="Picture 2" descr="Newmark annonce la poursuite de l'expansion mondiale de sa plate-forme de  bureaux flexibles">
            <a:extLst>
              <a:ext uri="{FF2B5EF4-FFF2-40B4-BE49-F238E27FC236}">
                <a16:creationId xmlns:a16="http://schemas.microsoft.com/office/drawing/2014/main" xmlns="" id="{BF8DFA22-C623-4F48-9CA0-A7FBA44FDE4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99077" y="1173774"/>
            <a:ext cx="762185" cy="1320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M2DG : Make the world a better (work)place">
            <a:extLst>
              <a:ext uri="{FF2B5EF4-FFF2-40B4-BE49-F238E27FC236}">
                <a16:creationId xmlns:a16="http://schemas.microsoft.com/office/drawing/2014/main" xmlns="" id="{11663EEF-0EE5-414D-A00E-605CAC51DC9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97574" y="1420857"/>
            <a:ext cx="762186" cy="13391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xmlns="" id="{D05CC03B-EE04-431D-B89B-17E40FA1284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4427" y="1581800"/>
            <a:ext cx="691484" cy="19303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Morning, des espaces de coworking et travail à Paris. Demain ? On y  travaille.">
            <a:extLst>
              <a:ext uri="{FF2B5EF4-FFF2-40B4-BE49-F238E27FC236}">
                <a16:creationId xmlns:a16="http://schemas.microsoft.com/office/drawing/2014/main" xmlns="" id="{4789FB27-57EB-4098-889B-2F4972345F9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97574" y="1780652"/>
            <a:ext cx="728363" cy="27844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HelloW - Bureaux aménagés au centre de Paris">
            <a:extLst>
              <a:ext uri="{FF2B5EF4-FFF2-40B4-BE49-F238E27FC236}">
                <a16:creationId xmlns:a16="http://schemas.microsoft.com/office/drawing/2014/main" xmlns="" id="{33DF284E-ECE5-49F8-851A-E83D447ED6D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235971" y="1403520"/>
            <a:ext cx="567609" cy="1600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Location de bureaux équipés et flexibles à Paris - SnapDesk">
            <a:extLst>
              <a:ext uri="{FF2B5EF4-FFF2-40B4-BE49-F238E27FC236}">
                <a16:creationId xmlns:a16="http://schemas.microsoft.com/office/drawing/2014/main" xmlns="" id="{F0CE1294-2996-4E5E-899D-E42C85AE336D}"/>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77809" y="1636054"/>
            <a:ext cx="672975" cy="15016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Gérez simplement vos espaces de travail | Flitdesk - Flitdesk">
            <a:extLst>
              <a:ext uri="{FF2B5EF4-FFF2-40B4-BE49-F238E27FC236}">
                <a16:creationId xmlns:a16="http://schemas.microsoft.com/office/drawing/2014/main" xmlns="" id="{BD864997-E534-4FE3-81C0-57B968880D4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206413" y="1808395"/>
            <a:ext cx="672975" cy="20859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Bluecoders Academy | Culture Tech Training">
            <a:extLst>
              <a:ext uri="{FF2B5EF4-FFF2-40B4-BE49-F238E27FC236}">
                <a16:creationId xmlns:a16="http://schemas.microsoft.com/office/drawing/2014/main" xmlns="" id="{D11BD909-86B6-4CDB-A29B-23AAB74C2D8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072455" y="2033021"/>
            <a:ext cx="923048" cy="247348"/>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Connecteur droit 59">
            <a:extLst>
              <a:ext uri="{FF2B5EF4-FFF2-40B4-BE49-F238E27FC236}">
                <a16:creationId xmlns:a16="http://schemas.microsoft.com/office/drawing/2014/main" xmlns="" id="{6CF9BFD0-9BA8-4CE2-A249-85AD4EB927D2}"/>
              </a:ext>
            </a:extLst>
          </p:cNvPr>
          <p:cNvCxnSpPr>
            <a:cxnSpLocks/>
          </p:cNvCxnSpPr>
          <p:nvPr/>
        </p:nvCxnSpPr>
        <p:spPr>
          <a:xfrm flipH="1">
            <a:off x="7072455" y="1186144"/>
            <a:ext cx="0" cy="99029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639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21</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2. Bureaux opérés </a:t>
            </a:r>
            <a:r>
              <a:rPr lang="fr-FR" sz="1800" b="0" dirty="0" smtClean="0"/>
              <a:t>(site recherché à la demande du client)</a:t>
            </a:r>
          </a:p>
          <a:p>
            <a:pPr marL="0" lvl="1" indent="0">
              <a:buNone/>
            </a:pPr>
            <a:r>
              <a:rPr lang="fr-FR" dirty="0" smtClean="0"/>
              <a:t>Digital </a:t>
            </a:r>
            <a:r>
              <a:rPr lang="fr-FR" dirty="0" err="1" smtClean="0"/>
              <a:t>Factory</a:t>
            </a:r>
            <a:r>
              <a:rPr lang="fr-FR" dirty="0" smtClean="0"/>
              <a:t> (Paris 9</a:t>
            </a:r>
            <a:r>
              <a:rPr lang="fr-FR" i="1" baseline="30000" dirty="0"/>
              <a:t>e</a:t>
            </a:r>
            <a:r>
              <a:rPr lang="fr-FR" dirty="0" smtClean="0"/>
              <a:t>)</a:t>
            </a:r>
            <a:endParaRPr lang="fr-FR" dirty="0"/>
          </a:p>
        </p:txBody>
      </p:sp>
      <p:pic>
        <p:nvPicPr>
          <p:cNvPr id="61" name="Picture 2" descr="WEWORK LA FAYETTE | AXEL SCHOENERT ARCHITECTES | PARIS - Paris | Ordre des  architectes">
            <a:extLst>
              <a:ext uri="{FF2B5EF4-FFF2-40B4-BE49-F238E27FC236}">
                <a16:creationId xmlns:a16="http://schemas.microsoft.com/office/drawing/2014/main" xmlns="" id="{FFA2FAC5-F64B-4D06-AC99-AA1DE38C2BE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32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a:extLst>
              <a:ext uri="{FF2B5EF4-FFF2-40B4-BE49-F238E27FC236}">
                <a16:creationId xmlns:a16="http://schemas.microsoft.com/office/drawing/2014/main" xmlns="" id="{C38DD8EE-BC88-45EC-93BF-9F122C19641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3200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a:extLst>
              <a:ext uri="{FF2B5EF4-FFF2-40B4-BE49-F238E27FC236}">
                <a16:creationId xmlns:a16="http://schemas.microsoft.com/office/drawing/2014/main" xmlns="" id="{C2E1AD11-CECD-44A9-8519-C9B7A644FF8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000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xmlns="" id="{E9CE7BDD-65E6-4955-9CC0-AEEBE48E7B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2918"/>
          <a:stretch/>
        </p:blipFill>
        <p:spPr bwMode="auto">
          <a:xfrm>
            <a:off x="6056496" y="864001"/>
            <a:ext cx="2880000" cy="386799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a:extLst>
              <a:ext uri="{FF2B5EF4-FFF2-40B4-BE49-F238E27FC236}">
                <a16:creationId xmlns:a16="http://schemas.microsoft.com/office/drawing/2014/main" xmlns="" id="{1C2276DA-3547-49BA-8030-2369F4AE2BF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80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xmlns="" id="{5DB0B497-DE71-4C08-8E35-B782E661AD15}"/>
              </a:ext>
            </a:extLst>
          </p:cNvPr>
          <p:cNvSpPr/>
          <p:nvPr/>
        </p:nvSpPr>
        <p:spPr>
          <a:xfrm>
            <a:off x="6057984" y="864000"/>
            <a:ext cx="2878512" cy="8352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b="1" noProof="0" dirty="0">
                <a:solidFill>
                  <a:schemeClr val="tx1"/>
                </a:solidFill>
              </a:rPr>
              <a:t>12 000 m² </a:t>
            </a:r>
            <a:r>
              <a:rPr lang="fr-FR" noProof="0" dirty="0">
                <a:solidFill>
                  <a:schemeClr val="tx1"/>
                </a:solidFill>
              </a:rPr>
              <a:t>- 8 étages </a:t>
            </a:r>
          </a:p>
          <a:p>
            <a:pPr algn="ctr"/>
            <a:r>
              <a:rPr lang="fr-FR" dirty="0">
                <a:solidFill>
                  <a:schemeClr val="tx1"/>
                </a:solidFill>
              </a:rPr>
              <a:t>2 400 postes de travail</a:t>
            </a:r>
            <a:endParaRPr lang="fr-FR" noProof="0" dirty="0" err="1">
              <a:solidFill>
                <a:schemeClr val="tx1"/>
              </a:solidFill>
            </a:endParaRPr>
          </a:p>
        </p:txBody>
      </p:sp>
      <p:pic>
        <p:nvPicPr>
          <p:cNvPr id="67" name="Picture 2">
            <a:extLst>
              <a:ext uri="{FF2B5EF4-FFF2-40B4-BE49-F238E27FC236}">
                <a16:creationId xmlns:a16="http://schemas.microsoft.com/office/drawing/2014/main" xmlns="" id="{6497D106-DC68-4CE4-A7A9-F61E1FB2D2A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92000" y="646605"/>
            <a:ext cx="1080000" cy="13837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wework-logo -">
            <a:extLst>
              <a:ext uri="{FF2B5EF4-FFF2-40B4-BE49-F238E27FC236}">
                <a16:creationId xmlns:a16="http://schemas.microsoft.com/office/drawing/2014/main" xmlns="" id="{A9EAEA48-DBBE-460F-BFE9-EC270550948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809616" y="522624"/>
            <a:ext cx="1080000" cy="31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021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22</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2. Bureaux opérés </a:t>
            </a:r>
            <a:r>
              <a:rPr lang="fr-FR" sz="1800" b="0" dirty="0" smtClean="0"/>
              <a:t>(propriété de </a:t>
            </a:r>
            <a:r>
              <a:rPr lang="fr-FR" sz="1800" b="0" dirty="0" err="1" smtClean="0"/>
              <a:t>Covivio</a:t>
            </a:r>
            <a:r>
              <a:rPr lang="fr-FR" sz="1800" b="0" dirty="0" smtClean="0"/>
              <a:t>)</a:t>
            </a:r>
          </a:p>
          <a:p>
            <a:pPr marL="0" lvl="1" indent="0">
              <a:buNone/>
            </a:pPr>
            <a:r>
              <a:rPr lang="fr-FR" dirty="0" smtClean="0"/>
              <a:t>Gobelins (Paris 5</a:t>
            </a:r>
            <a:r>
              <a:rPr lang="fr-FR" i="1" baseline="30000" dirty="0" smtClean="0"/>
              <a:t>e</a:t>
            </a:r>
            <a:r>
              <a:rPr lang="fr-FR" dirty="0" smtClean="0"/>
              <a:t>)</a:t>
            </a:r>
            <a:endParaRPr lang="fr-FR" dirty="0"/>
          </a:p>
        </p:txBody>
      </p:sp>
      <p:pic>
        <p:nvPicPr>
          <p:cNvPr id="13" name="Picture 2">
            <a:extLst>
              <a:ext uri="{FF2B5EF4-FFF2-40B4-BE49-F238E27FC236}">
                <a16:creationId xmlns:a16="http://schemas.microsoft.com/office/drawing/2014/main" xmlns="" id="{FFA2FAC5-F64B-4D06-AC99-AA1DE38C2B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132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C38DD8EE-BC88-45EC-93BF-9F122C1964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132000" y="2797844"/>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xmlns="" id="{C2E1AD11-CECD-44A9-8519-C9B7A644FF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77342"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xmlns="" id="{E9CE7BDD-65E6-4955-9CC0-AEEBE48E7B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2918"/>
          <a:stretch/>
        </p:blipFill>
        <p:spPr bwMode="auto">
          <a:xfrm>
            <a:off x="6084000" y="864001"/>
            <a:ext cx="2880000" cy="38679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xmlns="" id="{1C2276DA-3547-49BA-8030-2369F4AE2B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80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xmlns="" id="{5DB0B497-DE71-4C08-8E35-B782E661AD15}"/>
              </a:ext>
            </a:extLst>
          </p:cNvPr>
          <p:cNvSpPr/>
          <p:nvPr/>
        </p:nvSpPr>
        <p:spPr>
          <a:xfrm>
            <a:off x="6084000" y="858749"/>
            <a:ext cx="2880000" cy="99292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b"/>
          <a:lstStyle/>
          <a:p>
            <a:pPr algn="ctr">
              <a:lnSpc>
                <a:spcPts val="1700"/>
              </a:lnSpc>
            </a:pPr>
            <a:r>
              <a:rPr lang="fr-FR" b="1" noProof="0" dirty="0">
                <a:solidFill>
                  <a:schemeClr val="tx1"/>
                </a:solidFill>
              </a:rPr>
              <a:t>4 550 m²</a:t>
            </a:r>
            <a:r>
              <a:rPr lang="fr-FR" b="1" dirty="0">
                <a:solidFill>
                  <a:schemeClr val="tx1"/>
                </a:solidFill>
              </a:rPr>
              <a:t> -</a:t>
            </a:r>
            <a:r>
              <a:rPr lang="fr-FR" noProof="0" dirty="0">
                <a:solidFill>
                  <a:schemeClr val="tx1"/>
                </a:solidFill>
              </a:rPr>
              <a:t> propriété de </a:t>
            </a:r>
            <a:r>
              <a:rPr lang="fr-FR" noProof="0" dirty="0" err="1">
                <a:solidFill>
                  <a:schemeClr val="tx1"/>
                </a:solidFill>
              </a:rPr>
              <a:t>Covivio</a:t>
            </a:r>
            <a:r>
              <a:rPr lang="fr-FR" dirty="0">
                <a:solidFill>
                  <a:schemeClr val="tx1"/>
                </a:solidFill>
              </a:rPr>
              <a:t>,</a:t>
            </a:r>
            <a:r>
              <a:rPr lang="fr-FR" noProof="0" dirty="0">
                <a:solidFill>
                  <a:schemeClr val="tx1"/>
                </a:solidFill>
              </a:rPr>
              <a:t> </a:t>
            </a:r>
            <a:r>
              <a:rPr lang="fr-FR" dirty="0">
                <a:solidFill>
                  <a:schemeClr val="tx1"/>
                </a:solidFill>
              </a:rPr>
              <a:t>mis à disposition d’Expertise France </a:t>
            </a:r>
            <a:endParaRPr lang="fr-FR" noProof="0" dirty="0">
              <a:solidFill>
                <a:schemeClr val="tx1"/>
              </a:solidFill>
            </a:endParaRPr>
          </a:p>
        </p:txBody>
      </p:sp>
      <p:pic>
        <p:nvPicPr>
          <p:cNvPr id="20" name="Picture 4" descr="Accueil - Expertise France">
            <a:extLst>
              <a:ext uri="{FF2B5EF4-FFF2-40B4-BE49-F238E27FC236}">
                <a16:creationId xmlns:a16="http://schemas.microsoft.com/office/drawing/2014/main" xmlns="" id="{904DECFE-C661-49CF-BB43-28F3BA08479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63688" y="406094"/>
            <a:ext cx="1080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Wellio (@wellioprowork) / Twitter">
            <a:extLst>
              <a:ext uri="{FF2B5EF4-FFF2-40B4-BE49-F238E27FC236}">
                <a16:creationId xmlns:a16="http://schemas.microsoft.com/office/drawing/2014/main" xmlns="" id="{4C308A21-CFB0-44E6-9DCB-06234BC8E89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15816" y="267494"/>
            <a:ext cx="576000"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869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23</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2. Bureaux opérés</a:t>
            </a:r>
            <a:endParaRPr lang="fr-FR" sz="1800" b="0" dirty="0" smtClean="0"/>
          </a:p>
          <a:p>
            <a:pPr marL="0" lvl="1" indent="0">
              <a:buNone/>
            </a:pPr>
            <a:r>
              <a:rPr lang="fr-FR" dirty="0" err="1" smtClean="0"/>
              <a:t>Hiptwon</a:t>
            </a:r>
            <a:r>
              <a:rPr lang="fr-FR" dirty="0" smtClean="0"/>
              <a:t> Part – Dieu (Lyon)</a:t>
            </a:r>
            <a:endParaRPr lang="fr-FR" dirty="0"/>
          </a:p>
        </p:txBody>
      </p:sp>
      <p:pic>
        <p:nvPicPr>
          <p:cNvPr id="28" name="Picture 2">
            <a:extLst>
              <a:ext uri="{FF2B5EF4-FFF2-40B4-BE49-F238E27FC236}">
                <a16:creationId xmlns:a16="http://schemas.microsoft.com/office/drawing/2014/main" xmlns="" id="{FFA2FAC5-F64B-4D06-AC99-AA1DE38C2B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132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xmlns="" id="{C38DD8EE-BC88-45EC-93BF-9F122C1964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12632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xmlns="" id="{C2E1AD11-CECD-44A9-8519-C9B7A644FF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7432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a:extLst>
              <a:ext uri="{FF2B5EF4-FFF2-40B4-BE49-F238E27FC236}">
                <a16:creationId xmlns:a16="http://schemas.microsoft.com/office/drawing/2014/main" xmlns="" id="{1C2276DA-3547-49BA-8030-2369F4AE2BF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180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xmlns="" id="{4A75E5FA-0C6E-AACE-27A7-D084C47AEB2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6084000" y="88990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xmlns="" id="{22274B44-674B-2B6F-33CD-67C3A5D84D7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6084000" y="2798146"/>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xmlns="" id="{072175D2-48C9-BAF2-0884-C98774A166BF}"/>
              </a:ext>
            </a:extLst>
          </p:cNvPr>
          <p:cNvSpPr/>
          <p:nvPr/>
        </p:nvSpPr>
        <p:spPr>
          <a:xfrm>
            <a:off x="2082188" y="2371210"/>
            <a:ext cx="4979624" cy="835201"/>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b="1" dirty="0">
                <a:solidFill>
                  <a:schemeClr val="tx1"/>
                </a:solidFill>
              </a:rPr>
              <a:t>2 5</a:t>
            </a:r>
            <a:r>
              <a:rPr lang="fr-FR" b="1" noProof="0" dirty="0">
                <a:solidFill>
                  <a:schemeClr val="tx1"/>
                </a:solidFill>
              </a:rPr>
              <a:t>00 m² </a:t>
            </a:r>
            <a:r>
              <a:rPr lang="fr-FR" noProof="0" dirty="0">
                <a:solidFill>
                  <a:schemeClr val="tx1"/>
                </a:solidFill>
              </a:rPr>
              <a:t>- </a:t>
            </a:r>
            <a:r>
              <a:rPr lang="fr-FR" dirty="0">
                <a:solidFill>
                  <a:schemeClr val="tx1"/>
                </a:solidFill>
              </a:rPr>
              <a:t>30 postes open-space, des bureaux fermés jusqu’à 30 postes</a:t>
            </a:r>
            <a:endParaRPr lang="fr-FR" noProof="0" dirty="0" err="1">
              <a:solidFill>
                <a:schemeClr val="tx1"/>
              </a:solidFill>
            </a:endParaRPr>
          </a:p>
        </p:txBody>
      </p:sp>
      <p:pic>
        <p:nvPicPr>
          <p:cNvPr id="35" name="Picture 2" descr="Hiptown Loves You | LinkedIn">
            <a:extLst>
              <a:ext uri="{FF2B5EF4-FFF2-40B4-BE49-F238E27FC236}">
                <a16:creationId xmlns:a16="http://schemas.microsoft.com/office/drawing/2014/main" xmlns="" id="{0A16CA68-A230-43E6-D524-58C3CD07683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72664" y="434121"/>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908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24</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Modèle numéro 3 : </a:t>
            </a:r>
            <a:r>
              <a:rPr lang="fr-FR" dirty="0" err="1" smtClean="0"/>
              <a:t>Corpoworking</a:t>
            </a:r>
            <a:endParaRPr lang="fr-FR" sz="1800" b="0" dirty="0" smtClean="0"/>
          </a:p>
          <a:p>
            <a:pPr marL="0" lvl="1" indent="0">
              <a:buNone/>
            </a:pPr>
            <a:r>
              <a:rPr lang="fr-FR" dirty="0" smtClean="0"/>
              <a:t>Une ouverture contrôlée sur l’extérieur</a:t>
            </a:r>
            <a:endParaRPr lang="fr-FR" dirty="0"/>
          </a:p>
        </p:txBody>
      </p:sp>
      <p:sp>
        <p:nvSpPr>
          <p:cNvPr id="17" name="Espace réservé du contenu 3">
            <a:extLst>
              <a:ext uri="{FF2B5EF4-FFF2-40B4-BE49-F238E27FC236}">
                <a16:creationId xmlns:a16="http://schemas.microsoft.com/office/drawing/2014/main" xmlns="" id="{376A3CF3-5F65-42CD-A7C5-851CAC088849}"/>
              </a:ext>
            </a:extLst>
          </p:cNvPr>
          <p:cNvSpPr txBox="1">
            <a:spLocks/>
          </p:cNvSpPr>
          <p:nvPr/>
        </p:nvSpPr>
        <p:spPr>
          <a:xfrm>
            <a:off x="846048" y="843558"/>
            <a:ext cx="3725952" cy="4744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000" dirty="0"/>
              <a:t>Le corpoworking est un espace de travail partagé qui prend place </a:t>
            </a:r>
            <a:r>
              <a:rPr lang="fr-FR" sz="1000" b="1" dirty="0"/>
              <a:t>au sein des locaux d’une entreprise</a:t>
            </a:r>
            <a:endParaRPr lang="fr-FR" sz="1000" dirty="0"/>
          </a:p>
        </p:txBody>
      </p:sp>
      <p:pic>
        <p:nvPicPr>
          <p:cNvPr id="18" name="Image 17">
            <a:extLst>
              <a:ext uri="{FF2B5EF4-FFF2-40B4-BE49-F238E27FC236}">
                <a16:creationId xmlns:a16="http://schemas.microsoft.com/office/drawing/2014/main" xmlns="" id="{E0A0ADBB-B3A3-4ED9-87B3-084AE0FB2B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27" y="771550"/>
            <a:ext cx="474456" cy="474456"/>
          </a:xfrm>
          <a:prstGeom prst="rect">
            <a:avLst/>
          </a:prstGeom>
        </p:spPr>
      </p:pic>
      <p:sp>
        <p:nvSpPr>
          <p:cNvPr id="19" name="ZoneTexte 18">
            <a:extLst>
              <a:ext uri="{FF2B5EF4-FFF2-40B4-BE49-F238E27FC236}">
                <a16:creationId xmlns:a16="http://schemas.microsoft.com/office/drawing/2014/main" xmlns="" id="{E9F5879B-E763-4D4F-85A8-6818554ABDA9}"/>
              </a:ext>
            </a:extLst>
          </p:cNvPr>
          <p:cNvSpPr txBox="1"/>
          <p:nvPr/>
        </p:nvSpPr>
        <p:spPr>
          <a:xfrm>
            <a:off x="5386167" y="2090241"/>
            <a:ext cx="3506314" cy="2641749"/>
          </a:xfrm>
          <a:prstGeom prst="rect">
            <a:avLst/>
          </a:prstGeom>
          <a:noFill/>
        </p:spPr>
        <p:txBody>
          <a:bodyPr wrap="square" lIns="0" tIns="0" rIns="0" bIns="0" rtlCol="0">
            <a:spAutoFit/>
          </a:bodyPr>
          <a:lstStyle/>
          <a:p>
            <a:pPr>
              <a:spcAft>
                <a:spcPts val="600"/>
              </a:spcAft>
            </a:pPr>
            <a:r>
              <a:rPr lang="fr-FR" sz="1000" b="1" dirty="0">
                <a:solidFill>
                  <a:srgbClr val="92D050"/>
                </a:solidFill>
              </a:rPr>
              <a:t>       Avantages  </a:t>
            </a:r>
          </a:p>
          <a:p>
            <a:pPr marL="285750" indent="-285750">
              <a:buClr>
                <a:srgbClr val="92D050"/>
              </a:buClr>
              <a:buFont typeface="Open Sans" panose="020B0606030504020204" pitchFamily="34" charset="0"/>
              <a:buChar char="+"/>
            </a:pPr>
            <a:r>
              <a:rPr lang="fr-FR" sz="1000" b="1" dirty="0"/>
              <a:t>Espaces privatisés ou non pour l’entreprise </a:t>
            </a:r>
          </a:p>
          <a:p>
            <a:pPr marL="285750" indent="-285750">
              <a:buClr>
                <a:srgbClr val="92D050"/>
              </a:buClr>
              <a:buFont typeface="Open Sans" panose="020B0606030504020204" pitchFamily="34" charset="0"/>
              <a:buChar char="+"/>
            </a:pPr>
            <a:r>
              <a:rPr lang="fr-FR" sz="1000" b="1" dirty="0"/>
              <a:t>Protection des données et des accès </a:t>
            </a:r>
            <a:r>
              <a:rPr lang="fr-FR" sz="1000" dirty="0"/>
              <a:t>(wifi privé)</a:t>
            </a:r>
          </a:p>
          <a:p>
            <a:pPr marL="285750" indent="-285750">
              <a:buClr>
                <a:srgbClr val="92D050"/>
              </a:buClr>
              <a:buFont typeface="Open Sans" panose="020B0606030504020204" pitchFamily="34" charset="0"/>
              <a:buChar char="+"/>
            </a:pPr>
            <a:r>
              <a:rPr lang="fr-FR" sz="1000" b="1" dirty="0"/>
              <a:t>Très bonne qualité et diversité de services </a:t>
            </a:r>
            <a:endParaRPr lang="fr-FR" sz="1000" dirty="0"/>
          </a:p>
          <a:p>
            <a:pPr marL="285750" indent="-285750">
              <a:buClr>
                <a:srgbClr val="92D050"/>
              </a:buClr>
              <a:buFont typeface="Open Sans" panose="020B0606030504020204" pitchFamily="34" charset="0"/>
              <a:buChar char="+"/>
            </a:pPr>
            <a:r>
              <a:rPr lang="fr-FR" sz="1000" b="1" dirty="0"/>
              <a:t>Valorisation de l’immobilier et optimisation des surfaces </a:t>
            </a:r>
          </a:p>
          <a:p>
            <a:pPr marL="285750" indent="-285750">
              <a:buClr>
                <a:srgbClr val="92D050"/>
              </a:buClr>
              <a:buFont typeface="Open Sans" panose="020B0606030504020204" pitchFamily="34" charset="0"/>
              <a:buChar char="+"/>
            </a:pPr>
            <a:r>
              <a:rPr lang="fr-FR" sz="1000" b="1" dirty="0"/>
              <a:t>Des revenus locataires générés </a:t>
            </a:r>
          </a:p>
          <a:p>
            <a:pPr marL="285750" indent="-285750">
              <a:buClr>
                <a:srgbClr val="92D050"/>
              </a:buClr>
              <a:buFont typeface="Open Sans" panose="020B0606030504020204" pitchFamily="34" charset="0"/>
              <a:buChar char="+"/>
            </a:pPr>
            <a:r>
              <a:rPr lang="fr-FR" sz="1000" dirty="0"/>
              <a:t>Possibilité de faire </a:t>
            </a:r>
            <a:r>
              <a:rPr lang="fr-FR" sz="1000" b="1" dirty="0"/>
              <a:t>varier le nombre d’utilisateurs extérieurs</a:t>
            </a:r>
            <a:r>
              <a:rPr lang="fr-FR" sz="1000" dirty="0"/>
              <a:t> (en lien avec l’affluence des collaborateurs)</a:t>
            </a:r>
          </a:p>
          <a:p>
            <a:pPr marL="285750" indent="-285750">
              <a:buClr>
                <a:srgbClr val="92D050"/>
              </a:buClr>
              <a:buFont typeface="Open Sans" panose="020B0606030504020204" pitchFamily="34" charset="0"/>
              <a:buChar char="+"/>
            </a:pPr>
            <a:endParaRPr lang="fr-FR" sz="1000" dirty="0">
              <a:solidFill>
                <a:srgbClr val="92D050"/>
              </a:solidFill>
            </a:endParaRPr>
          </a:p>
          <a:p>
            <a:pPr>
              <a:spcAft>
                <a:spcPts val="600"/>
              </a:spcAft>
            </a:pPr>
            <a:r>
              <a:rPr lang="fr-FR" sz="1000" dirty="0">
                <a:solidFill>
                  <a:srgbClr val="FF0000"/>
                </a:solidFill>
              </a:rPr>
              <a:t>       </a:t>
            </a:r>
            <a:r>
              <a:rPr lang="fr-FR" sz="1000" b="1" dirty="0">
                <a:solidFill>
                  <a:srgbClr val="FF0000"/>
                </a:solidFill>
              </a:rPr>
              <a:t>Inconvénients </a:t>
            </a:r>
          </a:p>
          <a:p>
            <a:pPr marL="171450" indent="-171450">
              <a:spcAft>
                <a:spcPts val="200"/>
              </a:spcAft>
              <a:buClr>
                <a:schemeClr val="accent5"/>
              </a:buClr>
              <a:buFont typeface="Arial" panose="020B0604020202020204" pitchFamily="34" charset="0"/>
              <a:buChar char="•"/>
            </a:pPr>
            <a:r>
              <a:rPr lang="fr-FR" sz="1000" b="1" dirty="0"/>
              <a:t>Disposer d’un espace à y consacrer et à aménager</a:t>
            </a:r>
          </a:p>
          <a:p>
            <a:pPr marL="171450" indent="-171450">
              <a:spcAft>
                <a:spcPts val="200"/>
              </a:spcAft>
              <a:buClr>
                <a:schemeClr val="accent5"/>
              </a:buClr>
              <a:buFont typeface="Arial" panose="020B0604020202020204" pitchFamily="34" charset="0"/>
              <a:buChar char="•"/>
            </a:pPr>
            <a:r>
              <a:rPr lang="fr-FR" sz="1000" b="1" dirty="0"/>
              <a:t>Modèle avec des coûts fixes indépendant de l’occupation réelle </a:t>
            </a:r>
            <a:r>
              <a:rPr lang="fr-FR" sz="1000" dirty="0"/>
              <a:t>(ajustable avec les accès extérieurs)</a:t>
            </a:r>
          </a:p>
        </p:txBody>
      </p:sp>
      <p:sp>
        <p:nvSpPr>
          <p:cNvPr id="25" name="Rectangle 24">
            <a:extLst>
              <a:ext uri="{FF2B5EF4-FFF2-40B4-BE49-F238E27FC236}">
                <a16:creationId xmlns:a16="http://schemas.microsoft.com/office/drawing/2014/main" xmlns="" id="{CD90C94A-C881-494B-BC5B-CC2E0CCDAB7C}"/>
              </a:ext>
            </a:extLst>
          </p:cNvPr>
          <p:cNvSpPr/>
          <p:nvPr/>
        </p:nvSpPr>
        <p:spPr>
          <a:xfrm>
            <a:off x="2123728" y="3597496"/>
            <a:ext cx="3190180" cy="1278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a:solidFill>
                  <a:schemeClr val="tx2"/>
                </a:solidFill>
              </a:rPr>
              <a:t>Prix </a:t>
            </a:r>
            <a:r>
              <a:rPr lang="fr-FR" sz="1400" noProof="0" dirty="0">
                <a:solidFill>
                  <a:schemeClr val="tx2"/>
                </a:solidFill>
              </a:rPr>
              <a:t>  </a:t>
            </a:r>
          </a:p>
          <a:p>
            <a:pPr algn="ctr"/>
            <a:endParaRPr lang="fr-FR" sz="1400" noProof="0" dirty="0">
              <a:solidFill>
                <a:schemeClr val="tx2"/>
              </a:solidFill>
            </a:endParaRPr>
          </a:p>
          <a:p>
            <a:pPr algn="ctr"/>
            <a:endParaRPr lang="fr-FR" sz="2000" dirty="0">
              <a:solidFill>
                <a:schemeClr val="tx2"/>
              </a:solidFill>
            </a:endParaRPr>
          </a:p>
          <a:p>
            <a:pPr algn="ctr"/>
            <a:endParaRPr lang="fr-FR" sz="2000" noProof="0" dirty="0">
              <a:solidFill>
                <a:schemeClr val="tx2"/>
              </a:solidFill>
            </a:endParaRPr>
          </a:p>
        </p:txBody>
      </p:sp>
      <p:pic>
        <p:nvPicPr>
          <p:cNvPr id="26" name="Image 25">
            <a:extLst>
              <a:ext uri="{FF2B5EF4-FFF2-40B4-BE49-F238E27FC236}">
                <a16:creationId xmlns:a16="http://schemas.microsoft.com/office/drawing/2014/main" xmlns="" id="{90F85D1A-FB09-40A5-A6C9-B73868D3E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9426" y="3738071"/>
            <a:ext cx="241271" cy="241271"/>
          </a:xfrm>
          <a:prstGeom prst="rect">
            <a:avLst/>
          </a:prstGeom>
        </p:spPr>
      </p:pic>
      <p:sp>
        <p:nvSpPr>
          <p:cNvPr id="27" name="Rectangle 26">
            <a:extLst>
              <a:ext uri="{FF2B5EF4-FFF2-40B4-BE49-F238E27FC236}">
                <a16:creationId xmlns:a16="http://schemas.microsoft.com/office/drawing/2014/main" xmlns="" id="{D9B929F5-7F4C-46DE-95EC-EE3A50F2D61C}"/>
              </a:ext>
            </a:extLst>
          </p:cNvPr>
          <p:cNvSpPr/>
          <p:nvPr/>
        </p:nvSpPr>
        <p:spPr>
          <a:xfrm>
            <a:off x="-91395" y="3622732"/>
            <a:ext cx="3190181" cy="1278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a:solidFill>
                  <a:schemeClr val="accent1"/>
                </a:solidFill>
              </a:rPr>
              <a:t>Services proposés </a:t>
            </a:r>
          </a:p>
          <a:p>
            <a:pPr algn="ctr"/>
            <a:endParaRPr lang="fr-FR" sz="1400" noProof="0" dirty="0">
              <a:solidFill>
                <a:schemeClr val="tx2"/>
              </a:solidFill>
            </a:endParaRPr>
          </a:p>
          <a:p>
            <a:pPr algn="ctr"/>
            <a:endParaRPr lang="fr-FR" sz="2000" dirty="0">
              <a:solidFill>
                <a:schemeClr val="tx2"/>
              </a:solidFill>
            </a:endParaRPr>
          </a:p>
          <a:p>
            <a:pPr algn="ctr"/>
            <a:endParaRPr lang="fr-FR" sz="2000" noProof="0" dirty="0">
              <a:solidFill>
                <a:schemeClr val="tx2"/>
              </a:solidFill>
            </a:endParaRPr>
          </a:p>
        </p:txBody>
      </p:sp>
      <p:pic>
        <p:nvPicPr>
          <p:cNvPr id="36" name="Image 35">
            <a:extLst>
              <a:ext uri="{FF2B5EF4-FFF2-40B4-BE49-F238E27FC236}">
                <a16:creationId xmlns:a16="http://schemas.microsoft.com/office/drawing/2014/main" xmlns="" id="{9A45ACFA-F988-4482-848E-9D188E495E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285" y="3711006"/>
            <a:ext cx="319454" cy="319454"/>
          </a:xfrm>
          <a:prstGeom prst="rect">
            <a:avLst/>
          </a:prstGeom>
        </p:spPr>
      </p:pic>
      <p:sp>
        <p:nvSpPr>
          <p:cNvPr id="37" name="ZoneTexte 36">
            <a:extLst>
              <a:ext uri="{FF2B5EF4-FFF2-40B4-BE49-F238E27FC236}">
                <a16:creationId xmlns:a16="http://schemas.microsoft.com/office/drawing/2014/main" xmlns="" id="{D79831A2-0EF3-4AAE-BF70-FD29FA3B13B8}"/>
              </a:ext>
            </a:extLst>
          </p:cNvPr>
          <p:cNvSpPr txBox="1"/>
          <p:nvPr/>
        </p:nvSpPr>
        <p:spPr>
          <a:xfrm>
            <a:off x="600055" y="3994279"/>
            <a:ext cx="2881890" cy="769441"/>
          </a:xfrm>
          <a:prstGeom prst="rect">
            <a:avLst/>
          </a:prstGeom>
          <a:noFill/>
        </p:spPr>
        <p:txBody>
          <a:bodyPr wrap="square" lIns="0" tIns="0" rIns="0" bIns="0" rtlCol="0">
            <a:spAutoFit/>
          </a:bodyPr>
          <a:lstStyle/>
          <a:p>
            <a:pPr marL="180975" indent="-180975">
              <a:buFont typeface="Arial" panose="020B0604020202020204" pitchFamily="34" charset="0"/>
              <a:buChar char="•"/>
            </a:pPr>
            <a:r>
              <a:rPr lang="fr-FR" sz="1000" dirty="0"/>
              <a:t>Wifi / Mobilier / Matériel IT / Ménage </a:t>
            </a:r>
          </a:p>
          <a:p>
            <a:pPr marL="180975" indent="-180975">
              <a:buFont typeface="Arial" panose="020B0604020202020204" pitchFamily="34" charset="0"/>
              <a:buChar char="•"/>
            </a:pPr>
            <a:r>
              <a:rPr lang="fr-FR" sz="1000" dirty="0"/>
              <a:t>Restauration / Cafétéria / Traiteur </a:t>
            </a:r>
          </a:p>
          <a:p>
            <a:pPr marL="180975" indent="-180975">
              <a:buFont typeface="Arial" panose="020B0604020202020204" pitchFamily="34" charset="0"/>
              <a:buChar char="•"/>
            </a:pPr>
            <a:r>
              <a:rPr lang="fr-FR" sz="1000" dirty="0"/>
              <a:t>Atelier reprographie / Fournitures</a:t>
            </a:r>
          </a:p>
          <a:p>
            <a:pPr marL="180975" indent="-180975">
              <a:buFont typeface="Arial" panose="020B0604020202020204" pitchFamily="34" charset="0"/>
              <a:buChar char="•"/>
            </a:pPr>
            <a:r>
              <a:rPr lang="fr-FR" sz="1000" dirty="0"/>
              <a:t>Espace détente / Cours de sport </a:t>
            </a:r>
          </a:p>
          <a:p>
            <a:pPr marL="180975" indent="-180975">
              <a:buFont typeface="Arial" panose="020B0604020202020204" pitchFamily="34" charset="0"/>
              <a:buChar char="•"/>
            </a:pPr>
            <a:r>
              <a:rPr lang="fr-FR" sz="1000" dirty="0"/>
              <a:t>Conciergerie  </a:t>
            </a:r>
          </a:p>
        </p:txBody>
      </p:sp>
      <p:sp>
        <p:nvSpPr>
          <p:cNvPr id="38" name="Rectangle 37">
            <a:extLst>
              <a:ext uri="{FF2B5EF4-FFF2-40B4-BE49-F238E27FC236}">
                <a16:creationId xmlns:a16="http://schemas.microsoft.com/office/drawing/2014/main" xmlns="" id="{09026FC0-FAE7-4DE3-B1AA-C2504B601873}"/>
              </a:ext>
            </a:extLst>
          </p:cNvPr>
          <p:cNvSpPr/>
          <p:nvPr/>
        </p:nvSpPr>
        <p:spPr>
          <a:xfrm>
            <a:off x="5408940" y="904003"/>
            <a:ext cx="3375060" cy="115461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sp>
        <p:nvSpPr>
          <p:cNvPr id="40" name="ZoneTexte 39">
            <a:extLst>
              <a:ext uri="{FF2B5EF4-FFF2-40B4-BE49-F238E27FC236}">
                <a16:creationId xmlns:a16="http://schemas.microsoft.com/office/drawing/2014/main" xmlns="" id="{88EF0FC1-171E-47DB-972E-277066E4DA6E}"/>
              </a:ext>
            </a:extLst>
          </p:cNvPr>
          <p:cNvSpPr txBox="1"/>
          <p:nvPr/>
        </p:nvSpPr>
        <p:spPr>
          <a:xfrm>
            <a:off x="5373669" y="956089"/>
            <a:ext cx="3518811" cy="400110"/>
          </a:xfrm>
          <a:prstGeom prst="rect">
            <a:avLst/>
          </a:prstGeom>
          <a:noFill/>
        </p:spPr>
        <p:txBody>
          <a:bodyPr wrap="square">
            <a:spAutoFit/>
          </a:bodyPr>
          <a:lstStyle/>
          <a:p>
            <a:pPr algn="ctr"/>
            <a:r>
              <a:rPr lang="fr-FR" sz="1000" b="1" noProof="0" dirty="0">
                <a:solidFill>
                  <a:schemeClr val="tx2"/>
                </a:solidFill>
              </a:rPr>
              <a:t>Offre d’accompagnement pour le déploiement d’un corpoworking et/ou d’exploitation du lieu</a:t>
            </a:r>
          </a:p>
        </p:txBody>
      </p:sp>
      <p:pic>
        <p:nvPicPr>
          <p:cNvPr id="41" name="Picture 10">
            <a:extLst>
              <a:ext uri="{FF2B5EF4-FFF2-40B4-BE49-F238E27FC236}">
                <a16:creationId xmlns:a16="http://schemas.microsoft.com/office/drawing/2014/main" xmlns="" id="{FA28FB58-6239-4D0C-86BF-F2E054EE4F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11402" y="1414549"/>
            <a:ext cx="959374" cy="150652"/>
          </a:xfrm>
          <a:prstGeom prst="rect">
            <a:avLst/>
          </a:prstGeom>
          <a:noFill/>
          <a:extLst>
            <a:ext uri="{909E8E84-426E-40DD-AFC4-6F175D3DCCD1}">
              <a14:hiddenFill xmlns:a14="http://schemas.microsoft.com/office/drawing/2010/main">
                <a:solidFill>
                  <a:srgbClr val="FFFFFF"/>
                </a:solidFill>
              </a14:hiddenFill>
            </a:ext>
          </a:extLst>
        </p:spPr>
      </p:pic>
      <p:sp>
        <p:nvSpPr>
          <p:cNvPr id="42" name="Espace réservé du contenu 3">
            <a:extLst>
              <a:ext uri="{FF2B5EF4-FFF2-40B4-BE49-F238E27FC236}">
                <a16:creationId xmlns:a16="http://schemas.microsoft.com/office/drawing/2014/main" xmlns="" id="{CC908960-3098-42A6-AEC4-3EFCAC125A56}"/>
              </a:ext>
            </a:extLst>
          </p:cNvPr>
          <p:cNvSpPr txBox="1">
            <a:spLocks/>
          </p:cNvSpPr>
          <p:nvPr/>
        </p:nvSpPr>
        <p:spPr>
          <a:xfrm>
            <a:off x="256813" y="1203598"/>
            <a:ext cx="5035267" cy="1743815"/>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fr-FR" sz="1000" dirty="0"/>
              <a:t>Il est </a:t>
            </a:r>
            <a:r>
              <a:rPr lang="fr-FR" sz="1000" b="1" dirty="0"/>
              <a:t>ouvert à des personnes externes préalablement autorisés par l’entreprise propriétaire</a:t>
            </a:r>
            <a:r>
              <a:rPr lang="fr-FR" sz="1000" dirty="0"/>
              <a:t> telles que des prestataires, des partenaires, des clients, des start-ups ou d’autres entreprises </a:t>
            </a:r>
          </a:p>
          <a:p>
            <a:r>
              <a:rPr lang="fr-FR" sz="1000" b="1" dirty="0"/>
              <a:t>Même si l’objectif de créer et de favoriser les échanges et créer des connexions entre les utilisateurs</a:t>
            </a:r>
            <a:r>
              <a:rPr lang="fr-FR" sz="1000" dirty="0"/>
              <a:t>, le propriétaire peut choisir de </a:t>
            </a:r>
            <a:r>
              <a:rPr lang="fr-FR" sz="1000" b="1" dirty="0"/>
              <a:t>scinder ses locaux pour séparer ses espaces et ceux du </a:t>
            </a:r>
            <a:r>
              <a:rPr lang="fr-FR" sz="1000" dirty="0"/>
              <a:t>(ou des) </a:t>
            </a:r>
            <a:r>
              <a:rPr lang="fr-FR" sz="1000" b="1" dirty="0"/>
              <a:t>locataire</a:t>
            </a:r>
            <a:r>
              <a:rPr lang="fr-FR" sz="1000" dirty="0"/>
              <a:t>(s)</a:t>
            </a:r>
          </a:p>
          <a:p>
            <a:r>
              <a:rPr lang="fr-FR" sz="1000" dirty="0"/>
              <a:t>Une des variante est </a:t>
            </a:r>
            <a:r>
              <a:rPr lang="fr-FR" sz="1000" b="1" dirty="0"/>
              <a:t>le « coproworking » qui est la mise en commun de locaux de plusieurs entreprises partenaires </a:t>
            </a:r>
            <a:r>
              <a:rPr lang="fr-FR" sz="1000" dirty="0"/>
              <a:t>pour augmenter le nombre de points d’accueil </a:t>
            </a:r>
          </a:p>
          <a:p>
            <a:r>
              <a:rPr lang="fr-FR" sz="1000" dirty="0"/>
              <a:t>Ce modèle est très prisé par </a:t>
            </a:r>
            <a:r>
              <a:rPr lang="fr-FR" sz="1000" b="1" dirty="0"/>
              <a:t>les propriétaires, les foncières, les promoteurs…</a:t>
            </a:r>
          </a:p>
          <a:p>
            <a:endParaRPr lang="fr-FR" sz="1200" b="1" dirty="0"/>
          </a:p>
        </p:txBody>
      </p:sp>
      <p:pic>
        <p:nvPicPr>
          <p:cNvPr id="43" name="Picture 2" descr="Wojo rejoint FITT France ! &gt; FITT France">
            <a:extLst>
              <a:ext uri="{FF2B5EF4-FFF2-40B4-BE49-F238E27FC236}">
                <a16:creationId xmlns:a16="http://schemas.microsoft.com/office/drawing/2014/main" xmlns="" id="{F012942B-3675-4A89-8C02-3B0BB1288AC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78351" y="1300699"/>
            <a:ext cx="1202712" cy="3783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wework-logo -">
            <a:extLst>
              <a:ext uri="{FF2B5EF4-FFF2-40B4-BE49-F238E27FC236}">
                <a16:creationId xmlns:a16="http://schemas.microsoft.com/office/drawing/2014/main" xmlns="" id="{FE6C94D2-681D-4795-B0B6-09DBBACF8BB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479238" y="1302027"/>
            <a:ext cx="1025918" cy="29981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sospace: Aménagement de Bureaux, Commerces et Hôtels">
            <a:extLst>
              <a:ext uri="{FF2B5EF4-FFF2-40B4-BE49-F238E27FC236}">
                <a16:creationId xmlns:a16="http://schemas.microsoft.com/office/drawing/2014/main" xmlns="" id="{D66DA9A0-BEE2-4ADF-A15D-A95A86B274B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08104" y="1695959"/>
            <a:ext cx="1025919" cy="18594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Walter, des solutions adaptées à chaque entreprise | Hub-Grade - Le Blog">
            <a:extLst>
              <a:ext uri="{FF2B5EF4-FFF2-40B4-BE49-F238E27FC236}">
                <a16:creationId xmlns:a16="http://schemas.microsoft.com/office/drawing/2014/main" xmlns="" id="{84B20231-26DE-4939-A13E-DB2D54177FF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97476" y="1657693"/>
            <a:ext cx="422715" cy="365969"/>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xmlns="" id="{7181BC36-7C47-4BAB-9A70-56FC754F64C7}"/>
              </a:ext>
            </a:extLst>
          </p:cNvPr>
          <p:cNvSpPr txBox="1"/>
          <p:nvPr/>
        </p:nvSpPr>
        <p:spPr>
          <a:xfrm>
            <a:off x="3162640" y="4007024"/>
            <a:ext cx="2345464" cy="615553"/>
          </a:xfrm>
          <a:prstGeom prst="rect">
            <a:avLst/>
          </a:prstGeom>
          <a:noFill/>
        </p:spPr>
        <p:txBody>
          <a:bodyPr wrap="square" lIns="0" tIns="0" rIns="0" bIns="0" rtlCol="0">
            <a:spAutoFit/>
          </a:bodyPr>
          <a:lstStyle/>
          <a:p>
            <a:pPr marL="171450" indent="-171450">
              <a:buFont typeface="Arial" panose="020B0604020202020204" pitchFamily="34" charset="0"/>
              <a:buChar char="•"/>
            </a:pPr>
            <a:r>
              <a:rPr lang="fr-FR" sz="1000" dirty="0"/>
              <a:t>Coût en fonction du nombre de m², de postes, des services proposés et également des revenues locataires générés </a:t>
            </a:r>
          </a:p>
        </p:txBody>
      </p:sp>
      <p:pic>
        <p:nvPicPr>
          <p:cNvPr id="48" name="Image 47">
            <a:extLst>
              <a:ext uri="{FF2B5EF4-FFF2-40B4-BE49-F238E27FC236}">
                <a16:creationId xmlns:a16="http://schemas.microsoft.com/office/drawing/2014/main" xmlns="" id="{7A2C582F-370C-455F-A6DB-5C7700148E0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9827" y="3219822"/>
            <a:ext cx="380370" cy="395175"/>
          </a:xfrm>
          <a:prstGeom prst="rect">
            <a:avLst/>
          </a:prstGeom>
        </p:spPr>
      </p:pic>
      <p:sp>
        <p:nvSpPr>
          <p:cNvPr id="49" name="Espace réservé du contenu 3">
            <a:extLst>
              <a:ext uri="{FF2B5EF4-FFF2-40B4-BE49-F238E27FC236}">
                <a16:creationId xmlns:a16="http://schemas.microsoft.com/office/drawing/2014/main" xmlns="" id="{73E80D88-18BC-4970-BDD9-1C8206019051}"/>
              </a:ext>
            </a:extLst>
          </p:cNvPr>
          <p:cNvSpPr txBox="1">
            <a:spLocks/>
          </p:cNvSpPr>
          <p:nvPr/>
        </p:nvSpPr>
        <p:spPr>
          <a:xfrm>
            <a:off x="774283" y="3219822"/>
            <a:ext cx="4517797" cy="406138"/>
          </a:xfrm>
          <a:prstGeom prst="rect">
            <a:avLst/>
          </a:prstGeom>
          <a:noFill/>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spcAft>
                <a:spcPts val="0"/>
              </a:spcAft>
              <a:buNone/>
            </a:pPr>
            <a:r>
              <a:rPr lang="fr-FR" sz="1000" i="1" dirty="0"/>
              <a:t>Exemples de Corpoworking à travers le monde : Orange, </a:t>
            </a:r>
            <a:r>
              <a:rPr lang="fr-FR" sz="1000" i="1" dirty="0" err="1"/>
              <a:t>Spintank</a:t>
            </a:r>
            <a:r>
              <a:rPr lang="fr-FR" sz="1000" i="1" dirty="0"/>
              <a:t>, </a:t>
            </a:r>
            <a:r>
              <a:rPr lang="fr-FR" sz="1000" i="1" dirty="0" err="1"/>
              <a:t>Digitaleo</a:t>
            </a:r>
            <a:r>
              <a:rPr lang="fr-FR" sz="1000" i="1" dirty="0"/>
              <a:t>, Action Logement, Accenture, </a:t>
            </a:r>
            <a:r>
              <a:rPr lang="fr-FR" sz="1000" i="1" dirty="0" err="1"/>
              <a:t>Mobivia</a:t>
            </a:r>
            <a:r>
              <a:rPr lang="fr-FR" sz="1000" i="1" dirty="0"/>
              <a:t>, Coca Cola, SAP, Google … </a:t>
            </a:r>
          </a:p>
        </p:txBody>
      </p:sp>
      <p:pic>
        <p:nvPicPr>
          <p:cNvPr id="50" name="Picture 2" descr="Vos bureaux équipés avec services – Imagin'Office">
            <a:extLst>
              <a:ext uri="{FF2B5EF4-FFF2-40B4-BE49-F238E27FC236}">
                <a16:creationId xmlns:a16="http://schemas.microsoft.com/office/drawing/2014/main" xmlns="" id="{3005F3E8-C317-48A4-8B90-8598CC56ED6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459895" y="1616743"/>
            <a:ext cx="896119" cy="3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86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25</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3. </a:t>
            </a:r>
            <a:r>
              <a:rPr lang="fr-FR" dirty="0" err="1" smtClean="0"/>
              <a:t>Corpoworking</a:t>
            </a:r>
            <a:endParaRPr lang="fr-FR" sz="1800" b="0" dirty="0" smtClean="0"/>
          </a:p>
          <a:p>
            <a:pPr marL="0" lvl="1" indent="0">
              <a:buNone/>
            </a:pPr>
            <a:r>
              <a:rPr lang="fr-FR" dirty="0" smtClean="0"/>
              <a:t>Villa Bonne Nouvelle (Paris 10</a:t>
            </a:r>
            <a:r>
              <a:rPr lang="fr-FR" i="1" baseline="30000" dirty="0"/>
              <a:t>e</a:t>
            </a:r>
            <a:r>
              <a:rPr lang="fr-FR" dirty="0" smtClean="0"/>
              <a:t>)</a:t>
            </a:r>
            <a:endParaRPr lang="fr-FR" dirty="0"/>
          </a:p>
        </p:txBody>
      </p:sp>
      <p:pic>
        <p:nvPicPr>
          <p:cNvPr id="28" name="Picture 2">
            <a:extLst>
              <a:ext uri="{FF2B5EF4-FFF2-40B4-BE49-F238E27FC236}">
                <a16:creationId xmlns="" xmlns:a16="http://schemas.microsoft.com/office/drawing/2014/main" id="{FFA2FAC5-F64B-4D06-AC99-AA1DE38C2B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132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 xmlns:a16="http://schemas.microsoft.com/office/drawing/2014/main" id="{C38DD8EE-BC88-45EC-93BF-9F122C1964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132000" y="281289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 xmlns:a16="http://schemas.microsoft.com/office/drawing/2014/main" id="{C2E1AD11-CECD-44A9-8519-C9B7A644FF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80000" y="2815356"/>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 xmlns:a16="http://schemas.microsoft.com/office/drawing/2014/main" id="{E9CE7BDD-65E6-4955-9CC0-AEEBE48E7B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2126"/>
          <a:stretch/>
        </p:blipFill>
        <p:spPr bwMode="auto">
          <a:xfrm>
            <a:off x="6084000" y="843558"/>
            <a:ext cx="2880000" cy="39031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a:extLst>
              <a:ext uri="{FF2B5EF4-FFF2-40B4-BE49-F238E27FC236}">
                <a16:creationId xmlns="" xmlns:a16="http://schemas.microsoft.com/office/drawing/2014/main" id="{1C2276DA-3547-49BA-8030-2369F4AE2B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80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 xmlns:a16="http://schemas.microsoft.com/office/drawing/2014/main" id="{0D1C5FFF-18AB-443A-811A-C594AEF5E3BA}"/>
              </a:ext>
            </a:extLst>
          </p:cNvPr>
          <p:cNvSpPr/>
          <p:nvPr/>
        </p:nvSpPr>
        <p:spPr>
          <a:xfrm>
            <a:off x="6084000" y="843558"/>
            <a:ext cx="2880000" cy="133104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b="1" noProof="0" dirty="0">
                <a:solidFill>
                  <a:schemeClr val="tx1"/>
                </a:solidFill>
              </a:rPr>
              <a:t>350 m² - </a:t>
            </a:r>
            <a:r>
              <a:rPr lang="fr-FR" noProof="0" dirty="0">
                <a:solidFill>
                  <a:schemeClr val="tx1"/>
                </a:solidFill>
              </a:rPr>
              <a:t>50 postes </a:t>
            </a:r>
            <a:r>
              <a:rPr lang="fr-FR" i="1" noProof="0" dirty="0">
                <a:solidFill>
                  <a:schemeClr val="tx1"/>
                </a:solidFill>
              </a:rPr>
              <a:t>(dont 30 ouverts aux externes) </a:t>
            </a:r>
            <a:r>
              <a:rPr lang="fr-FR" noProof="0" dirty="0">
                <a:solidFill>
                  <a:schemeClr val="tx1"/>
                </a:solidFill>
              </a:rPr>
              <a:t>et 50 m² d’espaces de réunion</a:t>
            </a:r>
            <a:endParaRPr lang="fr-FR" noProof="0" dirty="0">
              <a:solidFill>
                <a:schemeClr val="accent5"/>
              </a:solidFill>
            </a:endParaRPr>
          </a:p>
        </p:txBody>
      </p:sp>
      <p:pic>
        <p:nvPicPr>
          <p:cNvPr id="34" name="Picture 2" descr="Orange Jeux ouvre sa F-boutique - WebLife">
            <a:extLst>
              <a:ext uri="{FF2B5EF4-FFF2-40B4-BE49-F238E27FC236}">
                <a16:creationId xmlns="" xmlns:a16="http://schemas.microsoft.com/office/drawing/2014/main" id="{6CEF3593-53DF-4437-A171-5EEEE3A0900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32000" y="442269"/>
            <a:ext cx="1080000" cy="36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161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26</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3. </a:t>
            </a:r>
            <a:r>
              <a:rPr lang="fr-FR" dirty="0" err="1" smtClean="0"/>
              <a:t>Corpoworking</a:t>
            </a:r>
            <a:endParaRPr lang="fr-FR" sz="1800" b="0" dirty="0" smtClean="0"/>
          </a:p>
          <a:p>
            <a:pPr marL="0" lvl="1" indent="0">
              <a:buNone/>
            </a:pPr>
            <a:r>
              <a:rPr lang="fr-FR" dirty="0" smtClean="0"/>
              <a:t>Move </a:t>
            </a:r>
            <a:r>
              <a:rPr lang="fr-FR" dirty="0" err="1" smtClean="0"/>
              <a:t>Factory</a:t>
            </a:r>
            <a:r>
              <a:rPr lang="fr-FR" dirty="0" smtClean="0"/>
              <a:t> (Lille)</a:t>
            </a:r>
            <a:endParaRPr lang="fr-FR" dirty="0"/>
          </a:p>
        </p:txBody>
      </p:sp>
      <p:pic>
        <p:nvPicPr>
          <p:cNvPr id="17" name="Picture 2">
            <a:extLst>
              <a:ext uri="{FF2B5EF4-FFF2-40B4-BE49-F238E27FC236}">
                <a16:creationId xmlns="" xmlns:a16="http://schemas.microsoft.com/office/drawing/2014/main" id="{FFA2FAC5-F64B-4D06-AC99-AA1DE38C2B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093128"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 xmlns:a16="http://schemas.microsoft.com/office/drawing/2014/main" id="{C38DD8EE-BC88-45EC-93BF-9F122C1964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093128" y="2823232"/>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 xmlns:a16="http://schemas.microsoft.com/office/drawing/2014/main" id="{C2E1AD11-CECD-44A9-8519-C9B7A644FF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80000" y="2823232"/>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 xmlns:a16="http://schemas.microsoft.com/office/drawing/2014/main" id="{E9CE7BDD-65E6-4955-9CC0-AEEBE48E7B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1937"/>
          <a:stretch/>
        </p:blipFill>
        <p:spPr bwMode="auto">
          <a:xfrm>
            <a:off x="6014952" y="843558"/>
            <a:ext cx="2880000" cy="39116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 xmlns:a16="http://schemas.microsoft.com/office/drawing/2014/main" id="{1C2276DA-3547-49BA-8030-2369F4AE2B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80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0D1C5FFF-18AB-443A-811A-C594AEF5E3BA}"/>
              </a:ext>
            </a:extLst>
          </p:cNvPr>
          <p:cNvSpPr/>
          <p:nvPr/>
        </p:nvSpPr>
        <p:spPr>
          <a:xfrm>
            <a:off x="6016732" y="838470"/>
            <a:ext cx="2878220" cy="8352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b="1" noProof="0" dirty="0">
                <a:solidFill>
                  <a:schemeClr val="tx1"/>
                </a:solidFill>
              </a:rPr>
              <a:t>18 000 m² </a:t>
            </a:r>
            <a:r>
              <a:rPr lang="fr-FR" noProof="0" dirty="0">
                <a:solidFill>
                  <a:schemeClr val="tx1"/>
                </a:solidFill>
              </a:rPr>
              <a:t>- 1 000 postes pour </a:t>
            </a:r>
            <a:r>
              <a:rPr lang="fr-FR" noProof="0" dirty="0" err="1">
                <a:solidFill>
                  <a:schemeClr val="tx1"/>
                </a:solidFill>
              </a:rPr>
              <a:t>Mobivia</a:t>
            </a:r>
            <a:r>
              <a:rPr lang="fr-FR" noProof="0" dirty="0">
                <a:solidFill>
                  <a:schemeClr val="tx1"/>
                </a:solidFill>
              </a:rPr>
              <a:t> + 400 ouverts </a:t>
            </a:r>
            <a:r>
              <a:rPr lang="fr-FR" noProof="0" dirty="0" err="1">
                <a:solidFill>
                  <a:schemeClr val="tx1"/>
                </a:solidFill>
              </a:rPr>
              <a:t>ext</a:t>
            </a:r>
            <a:r>
              <a:rPr lang="fr-FR" noProof="0" dirty="0">
                <a:solidFill>
                  <a:schemeClr val="tx1"/>
                </a:solidFill>
              </a:rPr>
              <a:t>.</a:t>
            </a:r>
          </a:p>
        </p:txBody>
      </p:sp>
      <p:pic>
        <p:nvPicPr>
          <p:cNvPr id="23" name="Picture 2" descr="Mobivia Groupe — Wikipédia">
            <a:extLst>
              <a:ext uri="{FF2B5EF4-FFF2-40B4-BE49-F238E27FC236}">
                <a16:creationId xmlns="" xmlns:a16="http://schemas.microsoft.com/office/drawing/2014/main" id="{6EFA7FF1-9C4C-49FE-849D-9C8F8DC4B67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87824" y="342665"/>
            <a:ext cx="1440000" cy="52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052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27</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3. </a:t>
            </a:r>
            <a:r>
              <a:rPr lang="fr-FR" dirty="0" err="1" smtClean="0"/>
              <a:t>Corpoworking</a:t>
            </a:r>
            <a:r>
              <a:rPr lang="fr-FR" dirty="0" smtClean="0"/>
              <a:t> destinés aux « pépites digitales »</a:t>
            </a:r>
            <a:endParaRPr lang="fr-FR" sz="1800" b="0" dirty="0" smtClean="0"/>
          </a:p>
          <a:p>
            <a:pPr marL="0" lvl="1" indent="0">
              <a:buNone/>
            </a:pPr>
            <a:r>
              <a:rPr lang="fr-FR" dirty="0" smtClean="0"/>
              <a:t>La Fabrique (Rennes)</a:t>
            </a:r>
            <a:endParaRPr lang="fr-FR" dirty="0"/>
          </a:p>
        </p:txBody>
      </p:sp>
      <p:pic>
        <p:nvPicPr>
          <p:cNvPr id="24" name="Picture 2">
            <a:extLst>
              <a:ext uri="{FF2B5EF4-FFF2-40B4-BE49-F238E27FC236}">
                <a16:creationId xmlns="" xmlns:a16="http://schemas.microsoft.com/office/drawing/2014/main" id="{FFA2FAC5-F64B-4D06-AC99-AA1DE38C2B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132000" y="860792"/>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 xmlns:a16="http://schemas.microsoft.com/office/drawing/2014/main" id="{C38DD8EE-BC88-45EC-93BF-9F122C1964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132000" y="282963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 xmlns:a16="http://schemas.microsoft.com/office/drawing/2014/main" id="{C2E1AD11-CECD-44A9-8519-C9B7A644FF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80000" y="282963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 xmlns:a16="http://schemas.microsoft.com/office/drawing/2014/main" id="{E9CE7BDD-65E6-4955-9CC0-AEEBE48E7B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1220" b="-1145"/>
          <a:stretch/>
        </p:blipFill>
        <p:spPr bwMode="auto">
          <a:xfrm>
            <a:off x="6084000" y="843558"/>
            <a:ext cx="2880000" cy="39490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 xmlns:a16="http://schemas.microsoft.com/office/drawing/2014/main" id="{1C2276DA-3547-49BA-8030-2369F4AE2B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80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 xmlns:a16="http://schemas.microsoft.com/office/drawing/2014/main" id="{0D1C5FFF-18AB-443A-811A-C594AEF5E3BA}"/>
              </a:ext>
            </a:extLst>
          </p:cNvPr>
          <p:cNvSpPr/>
          <p:nvPr/>
        </p:nvSpPr>
        <p:spPr>
          <a:xfrm>
            <a:off x="6084000" y="843558"/>
            <a:ext cx="2880000" cy="1477242"/>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b="1" noProof="0" dirty="0">
                <a:solidFill>
                  <a:schemeClr val="tx1"/>
                </a:solidFill>
              </a:rPr>
              <a:t>1 300 m² - </a:t>
            </a:r>
            <a:r>
              <a:rPr lang="fr-FR" noProof="0" dirty="0">
                <a:solidFill>
                  <a:schemeClr val="tx1"/>
                </a:solidFill>
              </a:rPr>
              <a:t>2 salles de réunion (~100 places), 20 places en open-space et 1 espace ateliers  </a:t>
            </a:r>
          </a:p>
        </p:txBody>
      </p:sp>
      <p:pic>
        <p:nvPicPr>
          <p:cNvPr id="30" name="Picture 2">
            <a:extLst>
              <a:ext uri="{FF2B5EF4-FFF2-40B4-BE49-F238E27FC236}">
                <a16:creationId xmlns="" xmlns:a16="http://schemas.microsoft.com/office/drawing/2014/main" id="{816A3485-47A8-45F0-B2EF-E2999B67971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14408" y="533108"/>
            <a:ext cx="1080000" cy="271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27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28</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3. </a:t>
            </a:r>
            <a:r>
              <a:rPr lang="fr-FR" dirty="0" err="1" smtClean="0"/>
              <a:t>Corpoworking</a:t>
            </a:r>
            <a:r>
              <a:rPr lang="fr-FR" dirty="0" smtClean="0"/>
              <a:t> de « </a:t>
            </a:r>
            <a:r>
              <a:rPr lang="fr-FR" dirty="0" err="1" smtClean="0"/>
              <a:t>co</a:t>
            </a:r>
            <a:r>
              <a:rPr lang="fr-FR" dirty="0" smtClean="0"/>
              <a:t>-innovation »</a:t>
            </a:r>
            <a:endParaRPr lang="fr-FR" sz="1800" b="0" dirty="0" smtClean="0"/>
          </a:p>
          <a:p>
            <a:pPr marL="0" lvl="1" indent="0">
              <a:buNone/>
            </a:pPr>
            <a:r>
              <a:rPr lang="fr-FR" dirty="0" smtClean="0"/>
              <a:t>« </a:t>
            </a:r>
            <a:r>
              <a:rPr lang="fr-FR" dirty="0" err="1" smtClean="0"/>
              <a:t>AppHaus</a:t>
            </a:r>
            <a:r>
              <a:rPr lang="fr-FR" dirty="0" smtClean="0"/>
              <a:t> » (Heidelberg, Allemagne)</a:t>
            </a:r>
            <a:endParaRPr lang="fr-FR" dirty="0"/>
          </a:p>
        </p:txBody>
      </p:sp>
      <p:pic>
        <p:nvPicPr>
          <p:cNvPr id="17" name="Picture 2">
            <a:extLst>
              <a:ext uri="{FF2B5EF4-FFF2-40B4-BE49-F238E27FC236}">
                <a16:creationId xmlns="" xmlns:a16="http://schemas.microsoft.com/office/drawing/2014/main" id="{FFA2FAC5-F64B-4D06-AC99-AA1DE38C2B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132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 xmlns:a16="http://schemas.microsoft.com/office/drawing/2014/main" id="{C38DD8EE-BC88-45EC-93BF-9F122C1964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3132000" y="2816738"/>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 xmlns:a16="http://schemas.microsoft.com/office/drawing/2014/main" id="{C2E1AD11-CECD-44A9-8519-C9B7A644FF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80000" y="2816738"/>
            <a:ext cx="2880000" cy="19338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 xmlns:a16="http://schemas.microsoft.com/office/drawing/2014/main" id="{E9CE7BDD-65E6-4955-9CC0-AEEBE48E7B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2040"/>
          <a:stretch/>
        </p:blipFill>
        <p:spPr bwMode="auto">
          <a:xfrm>
            <a:off x="6084000" y="843558"/>
            <a:ext cx="2880000" cy="39070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 xmlns:a16="http://schemas.microsoft.com/office/drawing/2014/main" id="{1C2276DA-3547-49BA-8030-2369F4AE2B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80000" y="864000"/>
            <a:ext cx="2880000" cy="19338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0D1C5FFF-18AB-443A-811A-C594AEF5E3BA}"/>
              </a:ext>
            </a:extLst>
          </p:cNvPr>
          <p:cNvSpPr/>
          <p:nvPr/>
        </p:nvSpPr>
        <p:spPr>
          <a:xfrm>
            <a:off x="1979712" y="2139702"/>
            <a:ext cx="5224475" cy="1379261"/>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b="1" noProof="0" dirty="0">
                <a:solidFill>
                  <a:schemeClr val="tx1"/>
                </a:solidFill>
              </a:rPr>
              <a:t>950 m² - </a:t>
            </a:r>
            <a:r>
              <a:rPr lang="fr-FR" noProof="0" dirty="0">
                <a:solidFill>
                  <a:schemeClr val="tx1"/>
                </a:solidFill>
              </a:rPr>
              <a:t>35 postes sur 350 m² et 450 m² d’espaces de réunion </a:t>
            </a:r>
          </a:p>
          <a:p>
            <a:pPr algn="ctr"/>
            <a:r>
              <a:rPr lang="fr-FR" i="1" dirty="0">
                <a:solidFill>
                  <a:schemeClr val="tx1"/>
                </a:solidFill>
              </a:rPr>
              <a:t>Ouvert pour les salariés, les clients et certains partenaires</a:t>
            </a:r>
            <a:endParaRPr lang="fr-FR" i="1" noProof="0" dirty="0">
              <a:solidFill>
                <a:schemeClr val="tx1"/>
              </a:solidFill>
            </a:endParaRPr>
          </a:p>
        </p:txBody>
      </p:sp>
      <p:pic>
        <p:nvPicPr>
          <p:cNvPr id="23" name="Picture 2">
            <a:extLst>
              <a:ext uri="{FF2B5EF4-FFF2-40B4-BE49-F238E27FC236}">
                <a16:creationId xmlns="" xmlns:a16="http://schemas.microsoft.com/office/drawing/2014/main" id="{4E8C3C0F-D109-4A66-9FB0-AE55EC01A79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32000" y="477051"/>
            <a:ext cx="720000" cy="35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063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29</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3. </a:t>
            </a:r>
            <a:r>
              <a:rPr lang="fr-FR" dirty="0" err="1" smtClean="0"/>
              <a:t>Corpoworking</a:t>
            </a:r>
            <a:endParaRPr lang="fr-FR" sz="1800" b="0" dirty="0" smtClean="0"/>
          </a:p>
          <a:p>
            <a:pPr marL="0" lvl="1" indent="0">
              <a:buNone/>
            </a:pPr>
            <a:r>
              <a:rPr lang="fr-FR" dirty="0" smtClean="0"/>
              <a:t>Action </a:t>
            </a:r>
            <a:r>
              <a:rPr lang="fr-FR" dirty="0"/>
              <a:t>L</a:t>
            </a:r>
            <a:r>
              <a:rPr lang="fr-FR" dirty="0" smtClean="0"/>
              <a:t>ogement Occitanie</a:t>
            </a:r>
            <a:endParaRPr lang="fr-FR" dirty="0"/>
          </a:p>
        </p:txBody>
      </p:sp>
      <p:sp>
        <p:nvSpPr>
          <p:cNvPr id="24" name="Espace réservé du contenu 3">
            <a:extLst>
              <a:ext uri="{FF2B5EF4-FFF2-40B4-BE49-F238E27FC236}">
                <a16:creationId xmlns="" xmlns:a16="http://schemas.microsoft.com/office/drawing/2014/main" id="{F62C487D-415C-45B5-A2E5-FBDEC2E95F8F}"/>
              </a:ext>
            </a:extLst>
          </p:cNvPr>
          <p:cNvSpPr txBox="1">
            <a:spLocks/>
          </p:cNvSpPr>
          <p:nvPr/>
        </p:nvSpPr>
        <p:spPr>
          <a:xfrm>
            <a:off x="251520" y="915566"/>
            <a:ext cx="8640960" cy="2824851"/>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fr-FR" sz="1000" dirty="0"/>
              <a:t>Les mesures restrictives liées à la crise sanitaire ont fortement impacté </a:t>
            </a:r>
            <a:r>
              <a:rPr lang="fr-FR" sz="1000" b="1" dirty="0"/>
              <a:t>le lien emploi-logement </a:t>
            </a:r>
            <a:r>
              <a:rPr lang="fr-FR" sz="1000" dirty="0"/>
              <a:t>et ont entraîné </a:t>
            </a:r>
            <a:r>
              <a:rPr lang="fr-FR" sz="1000" b="1" dirty="0"/>
              <a:t>des conséquences sur les relations et le sentiment d'appartenance à l'entreprise des salariés</a:t>
            </a:r>
            <a:r>
              <a:rPr lang="fr-FR" sz="1000" dirty="0"/>
              <a:t>. Ce phénomène a conduit Action Logement à accélérer la réflexion autour de la création d'un nouveau modèle de Tiers-Lieux : le Corpoworking</a:t>
            </a:r>
          </a:p>
          <a:p>
            <a:r>
              <a:rPr lang="fr-FR" sz="1000" b="1" dirty="0"/>
              <a:t>Deux ans </a:t>
            </a:r>
            <a:r>
              <a:rPr lang="fr-FR" sz="1000" dirty="0"/>
              <a:t>après le début des travaux, </a:t>
            </a:r>
            <a:r>
              <a:rPr lang="fr-FR" sz="1000" b="1" dirty="0"/>
              <a:t>les deux premiers espaces de Corpoworking vont ouvrir au premier semestre 2023.</a:t>
            </a:r>
          </a:p>
          <a:p>
            <a:r>
              <a:rPr lang="fr-FR" sz="1000" dirty="0"/>
              <a:t>Idéalement situés, ces deux premiers lieux n'ont pas été choisis au hasard et ont fait l'objet </a:t>
            </a:r>
            <a:r>
              <a:rPr lang="fr-FR" sz="1000" b="1" dirty="0"/>
              <a:t>d'une étude d'implantation prenant en compte les lieux de résidence de salariés éligibles au télétravail</a:t>
            </a:r>
            <a:r>
              <a:rPr lang="fr-FR" sz="1000" dirty="0"/>
              <a:t> (sur la base de 57 000 trajets domicile-travail) </a:t>
            </a:r>
          </a:p>
          <a:p>
            <a:r>
              <a:rPr lang="fr-FR" sz="1000" dirty="0"/>
              <a:t>L’objectif est de proposer aux salariés </a:t>
            </a:r>
            <a:r>
              <a:rPr lang="fr-FR" sz="1000" b="1" dirty="0"/>
              <a:t>un « bureau près de chez soi », </a:t>
            </a:r>
            <a:r>
              <a:rPr lang="fr-FR" sz="1000" dirty="0"/>
              <a:t>idéalement à moins de 15 minutes de leur lieu de résidence avec pour objectif </a:t>
            </a:r>
            <a:r>
              <a:rPr lang="fr-FR" sz="1000" b="1" dirty="0"/>
              <a:t>d’accueillir les employés 2 à 3 jours par semaine</a:t>
            </a:r>
          </a:p>
          <a:p>
            <a:r>
              <a:rPr lang="fr-FR" sz="1000" b="1" dirty="0"/>
              <a:t>Une centaine de postes de travail par espace est à prévoir avec 30% des postes réservables pour des externes </a:t>
            </a:r>
            <a:r>
              <a:rPr lang="fr-FR" sz="1000" dirty="0"/>
              <a:t>(indépendants, professionnels libéraux, ….) afin de garantir l’équilibre économique des espaces </a:t>
            </a:r>
          </a:p>
          <a:p>
            <a:r>
              <a:rPr lang="fr-FR" sz="1000" dirty="0"/>
              <a:t>Action Logement en Occitanie annonce également l'ouverture </a:t>
            </a:r>
            <a:r>
              <a:rPr lang="fr-FR" sz="1000" b="1" dirty="0"/>
              <a:t>prochaine de 5 nouveaux espaces de Corpoworking </a:t>
            </a:r>
          </a:p>
          <a:p>
            <a:endParaRPr lang="fr-FR" sz="1290" dirty="0"/>
          </a:p>
        </p:txBody>
      </p:sp>
      <p:pic>
        <p:nvPicPr>
          <p:cNvPr id="25" name="Picture 4">
            <a:extLst>
              <a:ext uri="{FF2B5EF4-FFF2-40B4-BE49-F238E27FC236}">
                <a16:creationId xmlns="" xmlns:a16="http://schemas.microsoft.com/office/drawing/2014/main" id="{235B9DE7-A194-423A-A511-25F7E5CD23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9844" y="3325646"/>
            <a:ext cx="2520000" cy="14063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omtesse du Barry prépare les fêtes... | À Découvrir">
            <a:extLst>
              <a:ext uri="{FF2B5EF4-FFF2-40B4-BE49-F238E27FC236}">
                <a16:creationId xmlns="" xmlns:a16="http://schemas.microsoft.com/office/drawing/2014/main" id="{FCCF1684-82DC-42A1-BEBE-0128E96F8BB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16296" y="3325646"/>
            <a:ext cx="2520000" cy="1406344"/>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 xmlns:a16="http://schemas.microsoft.com/office/drawing/2014/main" id="{5F97EB3C-8D61-4466-A95D-8B65A529880A}"/>
              </a:ext>
            </a:extLst>
          </p:cNvPr>
          <p:cNvSpPr txBox="1"/>
          <p:nvPr/>
        </p:nvSpPr>
        <p:spPr>
          <a:xfrm>
            <a:off x="2980921" y="3291830"/>
            <a:ext cx="1879111" cy="645659"/>
          </a:xfrm>
          <a:prstGeom prst="rect">
            <a:avLst/>
          </a:prstGeom>
        </p:spPr>
        <p:txBody>
          <a:bodyPr vert="horz" lIns="0" tIns="0" rIns="0" bIns="0" rtlCol="0">
            <a:noAutofit/>
          </a:bodyPr>
          <a:lstStyle>
            <a:defPPr>
              <a:defRPr lang="en-US"/>
            </a:defPPr>
            <a:lvl1pPr indent="0">
              <a:lnSpc>
                <a:spcPct val="100000"/>
              </a:lnSpc>
              <a:spcBef>
                <a:spcPts val="300"/>
              </a:spcBef>
              <a:spcAft>
                <a:spcPts val="600"/>
              </a:spcAft>
              <a:buFont typeface="Arial" panose="020B0604020202020204" pitchFamily="34" charset="0"/>
              <a:buNone/>
              <a:defRPr sz="1200"/>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r>
              <a:rPr lang="fr-FR" sz="1400" b="1" dirty="0"/>
              <a:t>Toulouse, </a:t>
            </a:r>
            <a:r>
              <a:rPr lang="fr-FR" sz="1400" dirty="0"/>
              <a:t>dans la future Cité Internationale des Chercheurs</a:t>
            </a:r>
          </a:p>
        </p:txBody>
      </p:sp>
      <p:sp>
        <p:nvSpPr>
          <p:cNvPr id="28" name="ZoneTexte 27">
            <a:extLst>
              <a:ext uri="{FF2B5EF4-FFF2-40B4-BE49-F238E27FC236}">
                <a16:creationId xmlns="" xmlns:a16="http://schemas.microsoft.com/office/drawing/2014/main" id="{D2205FCC-C082-4C30-A920-A15089237418}"/>
              </a:ext>
            </a:extLst>
          </p:cNvPr>
          <p:cNvSpPr txBox="1"/>
          <p:nvPr/>
        </p:nvSpPr>
        <p:spPr>
          <a:xfrm>
            <a:off x="7340996" y="3278752"/>
            <a:ext cx="1551484" cy="923330"/>
          </a:xfrm>
          <a:prstGeom prst="rect">
            <a:avLst/>
          </a:prstGeom>
        </p:spPr>
        <p:txBody>
          <a:bodyPr vert="horz" lIns="0" tIns="0" rIns="0" bIns="0" rtlCol="0">
            <a:noAutofit/>
          </a:bodyPr>
          <a:lstStyle>
            <a:defPPr>
              <a:defRPr lang="en-US"/>
            </a:defPPr>
            <a:lvl1pPr indent="0">
              <a:lnSpc>
                <a:spcPct val="100000"/>
              </a:lnSpc>
              <a:spcBef>
                <a:spcPts val="300"/>
              </a:spcBef>
              <a:spcAft>
                <a:spcPts val="600"/>
              </a:spcAft>
              <a:buFont typeface="Arial" panose="020B0604020202020204" pitchFamily="34" charset="0"/>
              <a:buNone/>
              <a:defRPr sz="1200"/>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r>
              <a:rPr lang="fr-FR" sz="1400" b="1" dirty="0"/>
              <a:t>Gimont dans le Gers, </a:t>
            </a:r>
            <a:r>
              <a:rPr lang="fr-FR" sz="1400" dirty="0"/>
              <a:t>dans les anciennes usines Comtesse du Barry</a:t>
            </a:r>
          </a:p>
        </p:txBody>
      </p:sp>
      <p:pic>
        <p:nvPicPr>
          <p:cNvPr id="29" name="Picture 2" descr="Action Logement Groupe - Habellis">
            <a:extLst>
              <a:ext uri="{FF2B5EF4-FFF2-40B4-BE49-F238E27FC236}">
                <a16:creationId xmlns="" xmlns:a16="http://schemas.microsoft.com/office/drawing/2014/main" id="{EF2A294D-AA24-4C8E-8261-E52F41C35FB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7744" y="198345"/>
            <a:ext cx="2880000" cy="70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934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Sommaire</a:t>
            </a:r>
          </a:p>
        </p:txBody>
      </p:sp>
      <p:sp>
        <p:nvSpPr>
          <p:cNvPr id="20" name="Espace réservé de la date 19"/>
          <p:cNvSpPr>
            <a:spLocks noGrp="1"/>
          </p:cNvSpPr>
          <p:nvPr>
            <p:ph type="dt" sz="half" idx="10"/>
          </p:nvPr>
        </p:nvSpPr>
        <p:spPr/>
        <p:txBody>
          <a:bodyPr/>
          <a:lstStyle/>
          <a:p>
            <a:pPr algn="r"/>
            <a:fld id="{B1094C6C-A34E-434A-9CD4-EF8B117A8821}" type="datetime1">
              <a:rPr lang="fr-FR" cap="all" smtClean="0"/>
              <a:t>11/03/2024</a:t>
            </a:fld>
            <a:endParaRPr lang="fr-FR" cap="all" dirty="0"/>
          </a:p>
        </p:txBody>
      </p:sp>
      <p:sp>
        <p:nvSpPr>
          <p:cNvPr id="21" name="Espace réservé du pied de page 20"/>
          <p:cNvSpPr>
            <a:spLocks noGrp="1"/>
          </p:cNvSpPr>
          <p:nvPr>
            <p:ph type="ftr" sz="quarter" idx="11"/>
          </p:nvPr>
        </p:nvSpPr>
        <p:spPr/>
        <p:txBody>
          <a:bodyPr/>
          <a:lstStyle/>
          <a:p>
            <a:r>
              <a:rPr lang="fr-FR"/>
              <a:t>Direction Générale des Finances Publiques / Direction de l'Immobilier de l'Etat</a:t>
            </a:r>
            <a:endParaRPr lang="fr-FR" dirty="0"/>
          </a:p>
        </p:txBody>
      </p:sp>
      <p:sp>
        <p:nvSpPr>
          <p:cNvPr id="22" name="Espace réservé du numéro de diapositive 21"/>
          <p:cNvSpPr>
            <a:spLocks noGrp="1"/>
          </p:cNvSpPr>
          <p:nvPr>
            <p:ph type="sldNum" sz="quarter" idx="12"/>
          </p:nvPr>
        </p:nvSpPr>
        <p:spPr/>
        <p:txBody>
          <a:bodyPr/>
          <a:lstStyle/>
          <a:p>
            <a:fld id="{733122C9-A0B9-462F-8757-0847AD287B63}" type="slidenum">
              <a:rPr lang="fr-FR" smtClean="0"/>
              <a:pPr/>
              <a:t>3</a:t>
            </a:fld>
            <a:endParaRPr lang="fr-FR" dirty="0"/>
          </a:p>
        </p:txBody>
      </p:sp>
      <p:sp>
        <p:nvSpPr>
          <p:cNvPr id="10" name="Espace réservé du texte 9"/>
          <p:cNvSpPr>
            <a:spLocks noGrp="1"/>
          </p:cNvSpPr>
          <p:nvPr>
            <p:ph type="body" sz="quarter" idx="13"/>
          </p:nvPr>
        </p:nvSpPr>
        <p:spPr/>
        <p:txBody>
          <a:bodyPr/>
          <a:lstStyle/>
          <a:p>
            <a:r>
              <a:rPr lang="fr-FR" dirty="0" smtClean="0"/>
              <a:t>Le modèle privé</a:t>
            </a:r>
          </a:p>
          <a:p>
            <a:pPr lvl="1"/>
            <a:r>
              <a:rPr lang="fr-FR" dirty="0" err="1" smtClean="0"/>
              <a:t>Coworking</a:t>
            </a:r>
            <a:endParaRPr lang="fr-FR" dirty="0" smtClean="0"/>
          </a:p>
          <a:p>
            <a:pPr lvl="1"/>
            <a:r>
              <a:rPr lang="fr-FR" dirty="0" smtClean="0"/>
              <a:t>Bureaux opérés</a:t>
            </a:r>
          </a:p>
          <a:p>
            <a:pPr lvl="1"/>
            <a:r>
              <a:rPr lang="fr-FR" dirty="0" err="1" smtClean="0"/>
              <a:t>Corpoworking</a:t>
            </a:r>
            <a:endParaRPr lang="fr-FR" dirty="0"/>
          </a:p>
          <a:p>
            <a:pPr lvl="1"/>
            <a:r>
              <a:rPr lang="fr-FR" dirty="0" smtClean="0"/>
              <a:t>Les gestionnaires de site</a:t>
            </a:r>
            <a:endParaRPr lang="fr-FR" dirty="0"/>
          </a:p>
        </p:txBody>
      </p:sp>
      <p:sp>
        <p:nvSpPr>
          <p:cNvPr id="11" name="Espace réservé du texte 10"/>
          <p:cNvSpPr>
            <a:spLocks noGrp="1"/>
          </p:cNvSpPr>
          <p:nvPr>
            <p:ph type="body" sz="quarter" idx="14"/>
          </p:nvPr>
        </p:nvSpPr>
        <p:spPr/>
        <p:txBody>
          <a:bodyPr/>
          <a:lstStyle/>
          <a:p>
            <a:pPr>
              <a:buFont typeface="+mj-lt"/>
              <a:buAutoNum type="arabicPeriod" startAt="2"/>
            </a:pPr>
            <a:r>
              <a:rPr lang="fr-FR" dirty="0" smtClean="0"/>
              <a:t>Les tiers lieux publics</a:t>
            </a:r>
          </a:p>
        </p:txBody>
      </p:sp>
      <p:grpSp>
        <p:nvGrpSpPr>
          <p:cNvPr id="9" name="Groupe 8">
            <a:extLst>
              <a:ext uri="{FF2B5EF4-FFF2-40B4-BE49-F238E27FC236}">
                <a16:creationId xmlns:a16="http://schemas.microsoft.com/office/drawing/2014/main" xmlns="" id="{AEFADC7C-96DF-43A9-8B98-DA4EB565586F}"/>
              </a:ext>
            </a:extLst>
          </p:cNvPr>
          <p:cNvGrpSpPr/>
          <p:nvPr/>
        </p:nvGrpSpPr>
        <p:grpSpPr>
          <a:xfrm>
            <a:off x="344118" y="1395805"/>
            <a:ext cx="107546" cy="1188000"/>
            <a:chOff x="344118" y="1395805"/>
            <a:chExt cx="107546" cy="936104"/>
          </a:xfrm>
        </p:grpSpPr>
        <p:cxnSp>
          <p:nvCxnSpPr>
            <p:cNvPr id="4" name="Connecteur droit 3">
              <a:extLst>
                <a:ext uri="{FF2B5EF4-FFF2-40B4-BE49-F238E27FC236}">
                  <a16:creationId xmlns:a16="http://schemas.microsoft.com/office/drawing/2014/main" xmlns="" id="{7CF41D9A-C00F-4597-893A-EE4BFDC568EC}"/>
                </a:ext>
              </a:extLst>
            </p:cNvPr>
            <p:cNvCxnSpPr>
              <a:cxnSpLocks/>
            </p:cNvCxnSpPr>
            <p:nvPr/>
          </p:nvCxnSpPr>
          <p:spPr>
            <a:xfrm>
              <a:off x="397891" y="1395805"/>
              <a:ext cx="0" cy="936104"/>
            </a:xfrm>
            <a:prstGeom prst="line">
              <a:avLst/>
            </a:prstGeom>
            <a:ln>
              <a:solidFill>
                <a:schemeClr val="tx2"/>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xmlns="" id="{95F0F1F0-A406-4EE8-9871-CEB59375C950}"/>
                </a:ext>
              </a:extLst>
            </p:cNvPr>
            <p:cNvCxnSpPr/>
            <p:nvPr/>
          </p:nvCxnSpPr>
          <p:spPr>
            <a:xfrm>
              <a:off x="344118" y="1395805"/>
              <a:ext cx="10754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7853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30</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Modèle numéro 4 : Les gestionnaires de site</a:t>
            </a:r>
            <a:endParaRPr lang="fr-FR" sz="1800" b="0" dirty="0" smtClean="0"/>
          </a:p>
          <a:p>
            <a:pPr marL="0" lvl="1" indent="0">
              <a:buNone/>
            </a:pPr>
            <a:r>
              <a:rPr lang="fr-FR" dirty="0" smtClean="0"/>
              <a:t>La garantie d’espaces animés</a:t>
            </a:r>
            <a:endParaRPr lang="fr-FR" dirty="0"/>
          </a:p>
        </p:txBody>
      </p:sp>
      <p:pic>
        <p:nvPicPr>
          <p:cNvPr id="17" name="Image 16">
            <a:extLst>
              <a:ext uri="{FF2B5EF4-FFF2-40B4-BE49-F238E27FC236}">
                <a16:creationId xmlns="" xmlns:a16="http://schemas.microsoft.com/office/drawing/2014/main" id="{E0A0ADBB-B3A3-4ED9-87B3-084AE0FB2B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312" y="627534"/>
            <a:ext cx="474456" cy="474456"/>
          </a:xfrm>
          <a:prstGeom prst="rect">
            <a:avLst/>
          </a:prstGeom>
        </p:spPr>
      </p:pic>
      <p:sp>
        <p:nvSpPr>
          <p:cNvPr id="18" name="ZoneTexte 17">
            <a:extLst>
              <a:ext uri="{FF2B5EF4-FFF2-40B4-BE49-F238E27FC236}">
                <a16:creationId xmlns="" xmlns:a16="http://schemas.microsoft.com/office/drawing/2014/main" id="{E9F5879B-E763-4D4F-85A8-6818554ABDA9}"/>
              </a:ext>
            </a:extLst>
          </p:cNvPr>
          <p:cNvSpPr txBox="1"/>
          <p:nvPr/>
        </p:nvSpPr>
        <p:spPr>
          <a:xfrm>
            <a:off x="5224080" y="2283718"/>
            <a:ext cx="3812416" cy="2416046"/>
          </a:xfrm>
          <a:prstGeom prst="rect">
            <a:avLst/>
          </a:prstGeom>
          <a:noFill/>
        </p:spPr>
        <p:txBody>
          <a:bodyPr wrap="square" lIns="0" tIns="0" rIns="0" bIns="0" rtlCol="0">
            <a:spAutoFit/>
          </a:bodyPr>
          <a:lstStyle/>
          <a:p>
            <a:pPr>
              <a:spcAft>
                <a:spcPts val="600"/>
              </a:spcAft>
            </a:pPr>
            <a:r>
              <a:rPr lang="fr-FR" sz="1200" b="1" dirty="0">
                <a:solidFill>
                  <a:srgbClr val="92D050"/>
                </a:solidFill>
              </a:rPr>
              <a:t>       </a:t>
            </a:r>
            <a:r>
              <a:rPr lang="fr-FR" sz="1000" b="1" dirty="0">
                <a:solidFill>
                  <a:srgbClr val="92D050"/>
                </a:solidFill>
              </a:rPr>
              <a:t>Avantages  </a:t>
            </a:r>
          </a:p>
          <a:p>
            <a:pPr marL="285750" indent="-285750">
              <a:buClr>
                <a:srgbClr val="92D050"/>
              </a:buClr>
              <a:buFont typeface="Open Sans" panose="020B0606030504020204" pitchFamily="34" charset="0"/>
              <a:buChar char="+"/>
            </a:pPr>
            <a:r>
              <a:rPr lang="fr-FR" sz="1000" b="1" dirty="0"/>
              <a:t>Espaces privatisés ou non pour l’entreprise </a:t>
            </a:r>
          </a:p>
          <a:p>
            <a:pPr marL="285750" indent="-285750">
              <a:buClr>
                <a:srgbClr val="92D050"/>
              </a:buClr>
              <a:buFont typeface="Open Sans" panose="020B0606030504020204" pitchFamily="34" charset="0"/>
              <a:buChar char="+"/>
            </a:pPr>
            <a:r>
              <a:rPr lang="fr-FR" sz="1000" b="1" dirty="0"/>
              <a:t>Protection des données et des accès </a:t>
            </a:r>
            <a:r>
              <a:rPr lang="fr-FR" sz="1000" dirty="0"/>
              <a:t>(wifi privé)</a:t>
            </a:r>
          </a:p>
          <a:p>
            <a:pPr marL="285750" indent="-285750">
              <a:buClr>
                <a:srgbClr val="92D050"/>
              </a:buClr>
              <a:buFont typeface="Open Sans" panose="020B0606030504020204" pitchFamily="34" charset="0"/>
              <a:buChar char="+"/>
            </a:pPr>
            <a:r>
              <a:rPr lang="fr-FR" sz="1000" b="1" dirty="0"/>
              <a:t>Valorisation l’immobilier </a:t>
            </a:r>
            <a:endParaRPr lang="fr-FR" sz="1000" dirty="0"/>
          </a:p>
          <a:p>
            <a:pPr marL="285750" indent="-285750">
              <a:buClr>
                <a:srgbClr val="92D050"/>
              </a:buClr>
              <a:buFont typeface="Open Sans" panose="020B0606030504020204" pitchFamily="34" charset="0"/>
              <a:buChar char="+"/>
            </a:pPr>
            <a:r>
              <a:rPr lang="fr-FR" sz="1000" b="1" dirty="0"/>
              <a:t>Très bonne qualité et diversité de services</a:t>
            </a:r>
          </a:p>
          <a:p>
            <a:pPr marL="285750" indent="-285750">
              <a:buClr>
                <a:srgbClr val="92D050"/>
              </a:buClr>
              <a:buFont typeface="Open Sans" panose="020B0606030504020204" pitchFamily="34" charset="0"/>
              <a:buChar char="+"/>
            </a:pPr>
            <a:r>
              <a:rPr lang="fr-FR" sz="1000" b="1" dirty="0"/>
              <a:t>Possibilité de confier la gestion de l’intégralité du parc immobilier </a:t>
            </a:r>
            <a:endParaRPr lang="fr-FR" sz="1000" dirty="0" smtClean="0">
              <a:highlight>
                <a:srgbClr val="FFFF00"/>
              </a:highlight>
            </a:endParaRPr>
          </a:p>
          <a:p>
            <a:pPr>
              <a:buClr>
                <a:srgbClr val="92D050"/>
              </a:buClr>
            </a:pPr>
            <a:endParaRPr lang="fr-FR" sz="1000" dirty="0" smtClean="0">
              <a:solidFill>
                <a:srgbClr val="92D050"/>
              </a:solidFill>
            </a:endParaRPr>
          </a:p>
          <a:p>
            <a:pPr>
              <a:spcAft>
                <a:spcPts val="600"/>
              </a:spcAft>
            </a:pPr>
            <a:r>
              <a:rPr lang="fr-FR" sz="1000" dirty="0" smtClean="0">
                <a:solidFill>
                  <a:srgbClr val="FF0000"/>
                </a:solidFill>
              </a:rPr>
              <a:t>       </a:t>
            </a:r>
            <a:r>
              <a:rPr lang="fr-FR" sz="1000" b="1" dirty="0">
                <a:solidFill>
                  <a:srgbClr val="FF0000"/>
                </a:solidFill>
              </a:rPr>
              <a:t>Inconvénients </a:t>
            </a:r>
          </a:p>
          <a:p>
            <a:pPr marL="171450" indent="-171450">
              <a:spcAft>
                <a:spcPts val="200"/>
              </a:spcAft>
              <a:buClr>
                <a:schemeClr val="accent5"/>
              </a:buClr>
              <a:buFont typeface="Arial" panose="020B0604020202020204" pitchFamily="34" charset="0"/>
              <a:buChar char="•"/>
            </a:pPr>
            <a:r>
              <a:rPr lang="fr-FR" sz="1000" b="1" dirty="0"/>
              <a:t>Disposer d’un espace à y consacrer et à aménager</a:t>
            </a:r>
          </a:p>
          <a:p>
            <a:pPr marL="171450" indent="-171450">
              <a:spcAft>
                <a:spcPts val="200"/>
              </a:spcAft>
              <a:buClr>
                <a:schemeClr val="accent5"/>
              </a:buClr>
              <a:buFont typeface="Arial" panose="020B0604020202020204" pitchFamily="34" charset="0"/>
              <a:buChar char="•"/>
            </a:pPr>
            <a:r>
              <a:rPr lang="fr-FR" sz="1000" b="1" dirty="0" smtClean="0"/>
              <a:t>Modèle </a:t>
            </a:r>
            <a:r>
              <a:rPr lang="fr-FR" sz="1000" b="1" dirty="0"/>
              <a:t>coûts fixes indépendant de l’occupation réelle </a:t>
            </a:r>
          </a:p>
          <a:p>
            <a:pPr marL="171450" indent="-171450">
              <a:spcAft>
                <a:spcPts val="200"/>
              </a:spcAft>
              <a:buClr>
                <a:schemeClr val="accent5"/>
              </a:buClr>
              <a:buFont typeface="Arial" panose="020B0604020202020204" pitchFamily="34" charset="0"/>
              <a:buChar char="•"/>
            </a:pPr>
            <a:r>
              <a:rPr lang="fr-FR" sz="1000" b="1" dirty="0"/>
              <a:t>Intérêt au delà d’un minimum de collaborateurs à proximité </a:t>
            </a:r>
          </a:p>
          <a:p>
            <a:pPr marL="171450" indent="-171450">
              <a:spcAft>
                <a:spcPts val="200"/>
              </a:spcAft>
              <a:buClr>
                <a:schemeClr val="accent5"/>
              </a:buClr>
              <a:buFont typeface="Arial" panose="020B0604020202020204" pitchFamily="34" charset="0"/>
              <a:buChar char="•"/>
            </a:pPr>
            <a:r>
              <a:rPr lang="fr-FR" sz="1000" b="1" dirty="0"/>
              <a:t>Nécessité de déployer à minima un pilote interne</a:t>
            </a:r>
          </a:p>
        </p:txBody>
      </p:sp>
      <p:pic>
        <p:nvPicPr>
          <p:cNvPr id="22" name="Image 21">
            <a:extLst>
              <a:ext uri="{FF2B5EF4-FFF2-40B4-BE49-F238E27FC236}">
                <a16:creationId xmlns="" xmlns:a16="http://schemas.microsoft.com/office/drawing/2014/main" id="{18176DA7-2907-4B65-AF91-5E4498AD01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348" y="3075806"/>
            <a:ext cx="380370" cy="395175"/>
          </a:xfrm>
          <a:prstGeom prst="rect">
            <a:avLst/>
          </a:prstGeom>
        </p:spPr>
      </p:pic>
      <p:sp>
        <p:nvSpPr>
          <p:cNvPr id="31" name="Rectangle 30">
            <a:extLst>
              <a:ext uri="{FF2B5EF4-FFF2-40B4-BE49-F238E27FC236}">
                <a16:creationId xmlns="" xmlns:a16="http://schemas.microsoft.com/office/drawing/2014/main" id="{CD90C94A-C881-494B-BC5B-CC2E0CCDAB7C}"/>
              </a:ext>
            </a:extLst>
          </p:cNvPr>
          <p:cNvSpPr/>
          <p:nvPr/>
        </p:nvSpPr>
        <p:spPr>
          <a:xfrm>
            <a:off x="2461940" y="3525488"/>
            <a:ext cx="3190180" cy="1278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a:solidFill>
                  <a:schemeClr val="tx2"/>
                </a:solidFill>
              </a:rPr>
              <a:t>Prix </a:t>
            </a:r>
            <a:r>
              <a:rPr lang="fr-FR" sz="1400" noProof="0" dirty="0">
                <a:solidFill>
                  <a:schemeClr val="tx2"/>
                </a:solidFill>
              </a:rPr>
              <a:t>(annuel)</a:t>
            </a:r>
          </a:p>
          <a:p>
            <a:pPr algn="ctr"/>
            <a:endParaRPr lang="fr-FR" sz="1400" noProof="0" dirty="0">
              <a:solidFill>
                <a:schemeClr val="tx2"/>
              </a:solidFill>
            </a:endParaRPr>
          </a:p>
          <a:p>
            <a:pPr algn="ctr"/>
            <a:endParaRPr lang="fr-FR" sz="2000" dirty="0">
              <a:solidFill>
                <a:schemeClr val="tx2"/>
              </a:solidFill>
            </a:endParaRPr>
          </a:p>
          <a:p>
            <a:pPr algn="ctr"/>
            <a:endParaRPr lang="fr-FR" sz="2000" noProof="0" dirty="0">
              <a:solidFill>
                <a:schemeClr val="tx2"/>
              </a:solidFill>
            </a:endParaRPr>
          </a:p>
        </p:txBody>
      </p:sp>
      <p:pic>
        <p:nvPicPr>
          <p:cNvPr id="32" name="Image 31">
            <a:extLst>
              <a:ext uri="{FF2B5EF4-FFF2-40B4-BE49-F238E27FC236}">
                <a16:creationId xmlns="" xmlns:a16="http://schemas.microsoft.com/office/drawing/2014/main" id="{90F85D1A-FB09-40A5-A6C9-B73868D3EC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0116" y="3661555"/>
            <a:ext cx="241271" cy="241271"/>
          </a:xfrm>
          <a:prstGeom prst="rect">
            <a:avLst/>
          </a:prstGeom>
        </p:spPr>
      </p:pic>
      <p:sp>
        <p:nvSpPr>
          <p:cNvPr id="33" name="ZoneTexte 32">
            <a:extLst>
              <a:ext uri="{FF2B5EF4-FFF2-40B4-BE49-F238E27FC236}">
                <a16:creationId xmlns="" xmlns:a16="http://schemas.microsoft.com/office/drawing/2014/main" id="{A21106DD-738B-4BA8-9E7B-6D7C36FA71D1}"/>
              </a:ext>
            </a:extLst>
          </p:cNvPr>
          <p:cNvSpPr txBox="1"/>
          <p:nvPr/>
        </p:nvSpPr>
        <p:spPr>
          <a:xfrm>
            <a:off x="3402719" y="4008008"/>
            <a:ext cx="1889361" cy="615553"/>
          </a:xfrm>
          <a:prstGeom prst="rect">
            <a:avLst/>
          </a:prstGeom>
          <a:noFill/>
        </p:spPr>
        <p:txBody>
          <a:bodyPr wrap="square" lIns="0" tIns="0" rIns="0" bIns="0" rtlCol="0">
            <a:spAutoFit/>
          </a:bodyPr>
          <a:lstStyle/>
          <a:p>
            <a:pPr marL="171450" indent="-171450">
              <a:buFont typeface="Arial" panose="020B0604020202020204" pitchFamily="34" charset="0"/>
              <a:buChar char="•"/>
            </a:pPr>
            <a:r>
              <a:rPr lang="fr-FR" sz="1000" dirty="0"/>
              <a:t>Coût de bureaux traditionnels en fonction du nombre de m² et des services proposés</a:t>
            </a:r>
          </a:p>
        </p:txBody>
      </p:sp>
      <p:sp>
        <p:nvSpPr>
          <p:cNvPr id="34" name="Rectangle 33">
            <a:extLst>
              <a:ext uri="{FF2B5EF4-FFF2-40B4-BE49-F238E27FC236}">
                <a16:creationId xmlns="" xmlns:a16="http://schemas.microsoft.com/office/drawing/2014/main" id="{D9B929F5-7F4C-46DE-95EC-EE3A50F2D61C}"/>
              </a:ext>
            </a:extLst>
          </p:cNvPr>
          <p:cNvSpPr/>
          <p:nvPr/>
        </p:nvSpPr>
        <p:spPr>
          <a:xfrm>
            <a:off x="-58341" y="3525488"/>
            <a:ext cx="3190181" cy="1278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400" b="1" noProof="0" dirty="0">
                <a:solidFill>
                  <a:schemeClr val="accent1"/>
                </a:solidFill>
              </a:rPr>
              <a:t>Services proposés </a:t>
            </a:r>
          </a:p>
          <a:p>
            <a:pPr algn="ctr"/>
            <a:endParaRPr lang="fr-FR" sz="1400" noProof="0" dirty="0">
              <a:solidFill>
                <a:schemeClr val="tx2"/>
              </a:solidFill>
            </a:endParaRPr>
          </a:p>
          <a:p>
            <a:pPr algn="ctr"/>
            <a:endParaRPr lang="fr-FR" sz="2000" dirty="0">
              <a:solidFill>
                <a:schemeClr val="tx2"/>
              </a:solidFill>
            </a:endParaRPr>
          </a:p>
          <a:p>
            <a:pPr algn="ctr"/>
            <a:endParaRPr lang="fr-FR" sz="2000" noProof="0" dirty="0">
              <a:solidFill>
                <a:schemeClr val="tx2"/>
              </a:solidFill>
            </a:endParaRPr>
          </a:p>
        </p:txBody>
      </p:sp>
      <p:pic>
        <p:nvPicPr>
          <p:cNvPr id="35" name="Image 34">
            <a:extLst>
              <a:ext uri="{FF2B5EF4-FFF2-40B4-BE49-F238E27FC236}">
                <a16:creationId xmlns="" xmlns:a16="http://schemas.microsoft.com/office/drawing/2014/main" id="{9A45ACFA-F988-4482-848E-9D188E495E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900" y="3620448"/>
            <a:ext cx="319454" cy="319454"/>
          </a:xfrm>
          <a:prstGeom prst="rect">
            <a:avLst/>
          </a:prstGeom>
        </p:spPr>
      </p:pic>
      <p:sp>
        <p:nvSpPr>
          <p:cNvPr id="36" name="Espace réservé du contenu 3">
            <a:extLst>
              <a:ext uri="{FF2B5EF4-FFF2-40B4-BE49-F238E27FC236}">
                <a16:creationId xmlns="" xmlns:a16="http://schemas.microsoft.com/office/drawing/2014/main" id="{31EEB9DB-BCA6-4A43-B4C1-9645B9E230EC}"/>
              </a:ext>
            </a:extLst>
          </p:cNvPr>
          <p:cNvSpPr txBox="1">
            <a:spLocks/>
          </p:cNvSpPr>
          <p:nvPr/>
        </p:nvSpPr>
        <p:spPr>
          <a:xfrm>
            <a:off x="231172" y="1563638"/>
            <a:ext cx="4636741" cy="154365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r>
              <a:rPr lang="fr-FR" sz="1000" dirty="0"/>
              <a:t>Les Property manager sont experts dans </a:t>
            </a:r>
            <a:r>
              <a:rPr lang="fr-FR" sz="1000" b="1" dirty="0"/>
              <a:t>la gestion de parc immobilier </a:t>
            </a:r>
            <a:r>
              <a:rPr lang="fr-FR" sz="1000" dirty="0"/>
              <a:t>et ont une approche </a:t>
            </a:r>
            <a:r>
              <a:rPr lang="fr-FR" sz="1000" b="1" dirty="0">
                <a:solidFill>
                  <a:srgbClr val="4A4A4D"/>
                </a:solidFill>
              </a:rPr>
              <a:t>tournée vers</a:t>
            </a:r>
            <a:r>
              <a:rPr lang="fr-FR" sz="1000" b="1" dirty="0"/>
              <a:t> le bâtiment avec des enjeux de continuité de services</a:t>
            </a:r>
          </a:p>
          <a:p>
            <a:r>
              <a:rPr lang="fr-FR" sz="1000" dirty="0"/>
              <a:t>Les gestionnaires d’espaces sont </a:t>
            </a:r>
            <a:r>
              <a:rPr lang="fr-FR" sz="1000" b="1" dirty="0"/>
              <a:t>des experts dans la création, la gestion et l’animation des parties communes tournés vers l’utilisateurs avec une grande qualité et diversité de services </a:t>
            </a:r>
          </a:p>
          <a:p>
            <a:r>
              <a:rPr lang="fr-FR" sz="1000" dirty="0"/>
              <a:t>Les prestataires peuvent s’occuper de la </a:t>
            </a:r>
            <a:r>
              <a:rPr lang="fr-FR" sz="1000" b="1" dirty="0"/>
              <a:t>gestion de sous locataires dans des espaces privatisés (ou non)</a:t>
            </a:r>
          </a:p>
        </p:txBody>
      </p:sp>
      <p:sp>
        <p:nvSpPr>
          <p:cNvPr id="37" name="ZoneTexte 36">
            <a:extLst>
              <a:ext uri="{FF2B5EF4-FFF2-40B4-BE49-F238E27FC236}">
                <a16:creationId xmlns="" xmlns:a16="http://schemas.microsoft.com/office/drawing/2014/main" id="{D79831A2-0EF3-4AAE-BF70-FD29FA3B13B8}"/>
              </a:ext>
            </a:extLst>
          </p:cNvPr>
          <p:cNvSpPr txBox="1"/>
          <p:nvPr/>
        </p:nvSpPr>
        <p:spPr>
          <a:xfrm>
            <a:off x="587772" y="3962549"/>
            <a:ext cx="2688084" cy="769441"/>
          </a:xfrm>
          <a:prstGeom prst="rect">
            <a:avLst/>
          </a:prstGeom>
          <a:noFill/>
        </p:spPr>
        <p:txBody>
          <a:bodyPr wrap="square" lIns="0" tIns="0" rIns="0" bIns="0" rtlCol="0">
            <a:spAutoFit/>
          </a:bodyPr>
          <a:lstStyle/>
          <a:p>
            <a:pPr marL="180975" indent="-180975">
              <a:buFont typeface="Arial" panose="020B0604020202020204" pitchFamily="34" charset="0"/>
              <a:buChar char="•"/>
            </a:pPr>
            <a:r>
              <a:rPr lang="fr-FR" sz="1000" dirty="0"/>
              <a:t>Restauration / Cafétéria / Traiteur </a:t>
            </a:r>
          </a:p>
          <a:p>
            <a:pPr marL="180975" indent="-180975">
              <a:buFont typeface="Arial" panose="020B0604020202020204" pitchFamily="34" charset="0"/>
              <a:buChar char="•"/>
            </a:pPr>
            <a:r>
              <a:rPr lang="fr-FR" sz="1000" dirty="0"/>
              <a:t>Atelier reprographie / Fournitures</a:t>
            </a:r>
          </a:p>
          <a:p>
            <a:pPr marL="180975" indent="-180975">
              <a:buFont typeface="Arial" panose="020B0604020202020204" pitchFamily="34" charset="0"/>
              <a:buChar char="•"/>
            </a:pPr>
            <a:r>
              <a:rPr lang="fr-FR" sz="1000" dirty="0"/>
              <a:t>Espace détente / Cours de sport </a:t>
            </a:r>
          </a:p>
          <a:p>
            <a:pPr marL="180975" indent="-180975">
              <a:buFont typeface="Arial" panose="020B0604020202020204" pitchFamily="34" charset="0"/>
              <a:buChar char="•"/>
            </a:pPr>
            <a:r>
              <a:rPr lang="fr-FR" sz="1000" dirty="0"/>
              <a:t>Conciergerie / Community management / Services à la demande</a:t>
            </a:r>
          </a:p>
        </p:txBody>
      </p:sp>
      <p:pic>
        <p:nvPicPr>
          <p:cNvPr id="39" name="Picture 2" descr="Accueil">
            <a:extLst>
              <a:ext uri="{FF2B5EF4-FFF2-40B4-BE49-F238E27FC236}">
                <a16:creationId xmlns="" xmlns:a16="http://schemas.microsoft.com/office/drawing/2014/main" id="{573E9E08-E6C2-423C-8965-0104015EC28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66917" y="1583550"/>
            <a:ext cx="591385" cy="3757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tup ENEIXIA La première solution globale pour mieux vivre en entreprise">
            <a:extLst>
              <a:ext uri="{FF2B5EF4-FFF2-40B4-BE49-F238E27FC236}">
                <a16:creationId xmlns="" xmlns:a16="http://schemas.microsoft.com/office/drawing/2014/main" id="{189BAD9F-B183-47E1-B079-6644657E29B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46581" y="1963725"/>
            <a:ext cx="769315" cy="2502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Nexity Chargé(e) de communication et événementiel Week'IN (F/H) |  SmartRecruiters">
            <a:extLst>
              <a:ext uri="{FF2B5EF4-FFF2-40B4-BE49-F238E27FC236}">
                <a16:creationId xmlns="" xmlns:a16="http://schemas.microsoft.com/office/drawing/2014/main" id="{1F882ABF-B870-40E6-9BE9-D384B7D826D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972193" y="1576400"/>
            <a:ext cx="733833" cy="39007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YouFirst">
            <a:extLst>
              <a:ext uri="{FF2B5EF4-FFF2-40B4-BE49-F238E27FC236}">
                <a16:creationId xmlns="" xmlns:a16="http://schemas.microsoft.com/office/drawing/2014/main" id="{6A077869-58B2-4851-96E7-582AA31FBE79}"/>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58895" y="1307768"/>
            <a:ext cx="960430" cy="37579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 xmlns:a16="http://schemas.microsoft.com/office/drawing/2014/main" id="{E7939688-8826-4AC2-BB2D-9387938C35D5}"/>
              </a:ext>
            </a:extLst>
          </p:cNvPr>
          <p:cNvSpPr/>
          <p:nvPr/>
        </p:nvSpPr>
        <p:spPr>
          <a:xfrm>
            <a:off x="5122154" y="772451"/>
            <a:ext cx="3745446" cy="148757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sp>
        <p:nvSpPr>
          <p:cNvPr id="44" name="ZoneTexte 43">
            <a:extLst>
              <a:ext uri="{FF2B5EF4-FFF2-40B4-BE49-F238E27FC236}">
                <a16:creationId xmlns="" xmlns:a16="http://schemas.microsoft.com/office/drawing/2014/main" id="{19BFB5DF-2CD8-4AFE-97D7-9DCF347ED787}"/>
              </a:ext>
            </a:extLst>
          </p:cNvPr>
          <p:cNvSpPr txBox="1"/>
          <p:nvPr/>
        </p:nvSpPr>
        <p:spPr>
          <a:xfrm>
            <a:off x="5133772" y="1028329"/>
            <a:ext cx="1814324" cy="276999"/>
          </a:xfrm>
          <a:prstGeom prst="rect">
            <a:avLst/>
          </a:prstGeom>
          <a:noFill/>
        </p:spPr>
        <p:txBody>
          <a:bodyPr wrap="square">
            <a:spAutoFit/>
          </a:bodyPr>
          <a:lstStyle/>
          <a:p>
            <a:pPr algn="ctr"/>
            <a:r>
              <a:rPr lang="fr-FR" sz="1200" noProof="0" dirty="0">
                <a:solidFill>
                  <a:schemeClr val="tx2"/>
                </a:solidFill>
              </a:rPr>
              <a:t>Property Manager</a:t>
            </a:r>
          </a:p>
        </p:txBody>
      </p:sp>
      <p:pic>
        <p:nvPicPr>
          <p:cNvPr id="45" name="Picture 30" descr="Esset Property Management - Leaders League">
            <a:extLst>
              <a:ext uri="{FF2B5EF4-FFF2-40B4-BE49-F238E27FC236}">
                <a16:creationId xmlns="" xmlns:a16="http://schemas.microsoft.com/office/drawing/2014/main" id="{2EEC8D14-BEFF-4131-B3B7-DE9B235EB2FF}"/>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7717" t="36178" r="10988" b="33989"/>
          <a:stretch/>
        </p:blipFill>
        <p:spPr bwMode="auto">
          <a:xfrm>
            <a:off x="5184255" y="1615671"/>
            <a:ext cx="848989" cy="31153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Acteur immobilier au coeur des transformations de la ville de demain | BNP  Paribas Real Estate France">
            <a:extLst>
              <a:ext uri="{FF2B5EF4-FFF2-40B4-BE49-F238E27FC236}">
                <a16:creationId xmlns="" xmlns:a16="http://schemas.microsoft.com/office/drawing/2014/main" id="{D41CD25E-7082-4EEE-9F3D-9F8090EB149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623341" y="1346404"/>
            <a:ext cx="958273" cy="269267"/>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 46">
            <a:extLst>
              <a:ext uri="{FF2B5EF4-FFF2-40B4-BE49-F238E27FC236}">
                <a16:creationId xmlns="" xmlns:a16="http://schemas.microsoft.com/office/drawing/2014/main" id="{B052CA29-3637-421C-BC71-3F168B2E647A}"/>
              </a:ext>
            </a:extLst>
          </p:cNvPr>
          <p:cNvPicPr>
            <a:picLocks noChangeAspect="1"/>
          </p:cNvPicPr>
          <p:nvPr>
            <p:custDataLst>
              <p:tags r:id="rId1"/>
            </p:custDataLst>
          </p:nvPr>
        </p:nvPicPr>
        <p:blipFill rotWithShape="1">
          <a:blip r:embed="rId13" cstate="email">
            <a:extLst>
              <a:ext uri="{28A0092B-C50C-407E-A947-70E740481C1C}">
                <a14:useLocalDpi xmlns:a14="http://schemas.microsoft.com/office/drawing/2010/main"/>
              </a:ext>
            </a:extLst>
          </a:blip>
          <a:srcRect t="-1" r="-452" b="-2235"/>
          <a:stretch/>
        </p:blipFill>
        <p:spPr>
          <a:xfrm>
            <a:off x="6176265" y="1632939"/>
            <a:ext cx="477219" cy="276999"/>
          </a:xfrm>
          <a:prstGeom prst="rect">
            <a:avLst/>
          </a:prstGeom>
        </p:spPr>
      </p:pic>
      <p:pic>
        <p:nvPicPr>
          <p:cNvPr id="48" name="Picture 4">
            <a:extLst>
              <a:ext uri="{FF2B5EF4-FFF2-40B4-BE49-F238E27FC236}">
                <a16:creationId xmlns="" xmlns:a16="http://schemas.microsoft.com/office/drawing/2014/main" id="{25F51FC0-13BE-4F6C-9D64-4F40DAF658DE}"/>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202531" y="1328961"/>
            <a:ext cx="317580" cy="31758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Votre meilleur partenaire pour vos projets immobilier">
            <a:extLst>
              <a:ext uri="{FF2B5EF4-FFF2-40B4-BE49-F238E27FC236}">
                <a16:creationId xmlns="" xmlns:a16="http://schemas.microsoft.com/office/drawing/2014/main" id="{1FC37D23-61CD-4B29-A89E-643614ADE256}"/>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238439" y="2021664"/>
            <a:ext cx="1064761" cy="15721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a:extLst>
              <a:ext uri="{FF2B5EF4-FFF2-40B4-BE49-F238E27FC236}">
                <a16:creationId xmlns="" xmlns:a16="http://schemas.microsoft.com/office/drawing/2014/main" id="{E6F84D82-916F-4B13-BBE2-1F24C039E893}"/>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450430" y="1999459"/>
            <a:ext cx="441672" cy="197199"/>
          </a:xfrm>
          <a:prstGeom prst="rect">
            <a:avLst/>
          </a:prstGeom>
          <a:noFill/>
          <a:extLst>
            <a:ext uri="{909E8E84-426E-40DD-AFC4-6F175D3DCCD1}">
              <a14:hiddenFill xmlns:a14="http://schemas.microsoft.com/office/drawing/2010/main">
                <a:solidFill>
                  <a:srgbClr val="FFFFFF"/>
                </a:solidFill>
              </a14:hiddenFill>
            </a:ext>
          </a:extLst>
        </p:spPr>
      </p:pic>
      <p:sp>
        <p:nvSpPr>
          <p:cNvPr id="51" name="Espace réservé du contenu 3">
            <a:extLst>
              <a:ext uri="{FF2B5EF4-FFF2-40B4-BE49-F238E27FC236}">
                <a16:creationId xmlns="" xmlns:a16="http://schemas.microsoft.com/office/drawing/2014/main" id="{376A3CF3-5F65-42CD-A7C5-851CAC088849}"/>
              </a:ext>
            </a:extLst>
          </p:cNvPr>
          <p:cNvSpPr txBox="1">
            <a:spLocks/>
          </p:cNvSpPr>
          <p:nvPr/>
        </p:nvSpPr>
        <p:spPr>
          <a:xfrm>
            <a:off x="785686" y="627534"/>
            <a:ext cx="4082227" cy="969786"/>
          </a:xfrm>
          <a:prstGeom prst="rect">
            <a:avLst/>
          </a:prstGeom>
          <a:noFill/>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buNone/>
            </a:pPr>
            <a:r>
              <a:rPr lang="fr-FR" sz="1000" dirty="0"/>
              <a:t>Les gestionnaires de site propose </a:t>
            </a:r>
            <a:r>
              <a:rPr lang="fr-FR" sz="1000" b="1" dirty="0"/>
              <a:t>une offre complète de gestion des bureaux pour le compte d’entreprises propriétaires ou locataires tertiaires </a:t>
            </a:r>
            <a:r>
              <a:rPr lang="fr-FR" sz="1000" dirty="0"/>
              <a:t>(pilotage de prestataires technique et de services, gestion immobilière…). Il existe deux types de prestataires : </a:t>
            </a:r>
            <a:r>
              <a:rPr lang="fr-FR" sz="1000" b="1" dirty="0"/>
              <a:t>les Property Manager </a:t>
            </a:r>
            <a:r>
              <a:rPr lang="fr-FR" sz="1000" dirty="0"/>
              <a:t>(aussi appelés </a:t>
            </a:r>
            <a:r>
              <a:rPr lang="fr-FR" sz="1000" b="1" dirty="0"/>
              <a:t>administrateur de biens</a:t>
            </a:r>
            <a:r>
              <a:rPr lang="fr-FR" sz="1000" dirty="0"/>
              <a:t>)</a:t>
            </a:r>
            <a:r>
              <a:rPr lang="fr-FR" sz="1000" b="1" dirty="0"/>
              <a:t> et les gestionnaires d’espaces</a:t>
            </a:r>
            <a:endParaRPr lang="fr-FR" sz="1000" dirty="0"/>
          </a:p>
        </p:txBody>
      </p:sp>
      <p:sp>
        <p:nvSpPr>
          <p:cNvPr id="52" name="Espace réservé du contenu 3">
            <a:extLst>
              <a:ext uri="{FF2B5EF4-FFF2-40B4-BE49-F238E27FC236}">
                <a16:creationId xmlns="" xmlns:a16="http://schemas.microsoft.com/office/drawing/2014/main" id="{E14FF6F0-D646-4F37-BA19-47863B51C469}"/>
              </a:ext>
            </a:extLst>
          </p:cNvPr>
          <p:cNvSpPr txBox="1">
            <a:spLocks/>
          </p:cNvSpPr>
          <p:nvPr/>
        </p:nvSpPr>
        <p:spPr>
          <a:xfrm>
            <a:off x="788870" y="3075806"/>
            <a:ext cx="4503210" cy="406138"/>
          </a:xfrm>
          <a:prstGeom prst="rect">
            <a:avLst/>
          </a:prstGeom>
          <a:noFill/>
        </p:spPr>
        <p:txBody>
          <a:bodyPr vert="horz" lIns="0" tIns="0" rIns="0" bIns="0" rtlCol="0">
            <a:noAutofit/>
          </a:bodyPr>
          <a:lstStyle>
            <a:lvl1pPr marL="216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Font typeface="Arial" panose="020B0604020202020204" pitchFamily="34" charset="0"/>
              <a:buChar char="​"/>
              <a:defRPr sz="2000" b="1" kern="1200">
                <a:solidFill>
                  <a:schemeClr val="tx2"/>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Char char="​"/>
              <a:tabLst/>
              <a:defRPr sz="1600" kern="1200">
                <a:solidFill>
                  <a:schemeClr val="tx1"/>
                </a:solidFill>
                <a:latin typeface="+mn-lt"/>
                <a:ea typeface="+mn-ea"/>
                <a:cs typeface="+mn-cs"/>
              </a:defRPr>
            </a:lvl5pPr>
            <a:lvl6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00000"/>
              </a:lnSpc>
              <a:spcBef>
                <a:spcPts val="300"/>
              </a:spcBef>
              <a:spcAft>
                <a:spcPts val="600"/>
              </a:spcAft>
              <a:buFont typeface="Arial" panose="020B0604020202020204" pitchFamily="34" charset="0"/>
              <a:buChar char="​"/>
              <a:defRPr sz="1000" b="1" kern="1200" baseline="0">
                <a:solidFill>
                  <a:schemeClr val="tx2"/>
                </a:solidFill>
                <a:latin typeface="+mn-lt"/>
                <a:ea typeface="+mn-ea"/>
                <a:cs typeface="+mn-cs"/>
              </a:defRPr>
            </a:lvl7pPr>
            <a:lvl8pPr marL="0" indent="0" algn="l" defTabSz="914400" rtl="0" eaLnBrk="1" latinLnBrk="0" hangingPunct="1">
              <a:lnSpc>
                <a:spcPct val="100000"/>
              </a:lnSpc>
              <a:spcBef>
                <a:spcPts val="300"/>
              </a:spcBef>
              <a:spcAft>
                <a:spcPts val="600"/>
              </a:spcAft>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90000"/>
              </a:lnSpc>
              <a:spcBef>
                <a:spcPts val="2400"/>
              </a:spcBef>
              <a:spcAft>
                <a:spcPts val="1200"/>
              </a:spcAft>
              <a:buFont typeface="Arial" panose="020B0604020202020204" pitchFamily="34" charset="0"/>
              <a:buChar char="​"/>
              <a:defRPr sz="4400" kern="1200" baseline="0">
                <a:solidFill>
                  <a:schemeClr val="tx2"/>
                </a:solidFill>
                <a:latin typeface="+mj-lt"/>
                <a:ea typeface="+mn-ea"/>
                <a:cs typeface="+mn-cs"/>
              </a:defRPr>
            </a:lvl9pPr>
          </a:lstStyle>
          <a:p>
            <a:pPr marL="0" indent="0">
              <a:spcAft>
                <a:spcPts val="0"/>
              </a:spcAft>
              <a:buNone/>
            </a:pPr>
            <a:r>
              <a:rPr lang="fr-FR" sz="1000" dirty="0"/>
              <a:t>Clients de Property Manager : Renault, Poste Immo, EDF, ENEDIS, ….</a:t>
            </a:r>
          </a:p>
          <a:p>
            <a:pPr marL="0" indent="0">
              <a:spcAft>
                <a:spcPts val="0"/>
              </a:spcAft>
              <a:buNone/>
            </a:pPr>
            <a:r>
              <a:rPr lang="fr-FR" sz="1000" dirty="0"/>
              <a:t>Clients de gestionnaires d’espaces : Primonial, J,P. Morgan, Union </a:t>
            </a:r>
            <a:r>
              <a:rPr lang="fr-FR" sz="1000" dirty="0" err="1" smtClean="0"/>
              <a:t>Invest</a:t>
            </a:r>
            <a:r>
              <a:rPr lang="fr-FR" sz="1000" dirty="0" smtClean="0"/>
              <a:t>…</a:t>
            </a:r>
            <a:endParaRPr lang="fr-FR" sz="1000" dirty="0"/>
          </a:p>
        </p:txBody>
      </p:sp>
      <p:sp>
        <p:nvSpPr>
          <p:cNvPr id="53" name="ZoneTexte 52">
            <a:extLst>
              <a:ext uri="{FF2B5EF4-FFF2-40B4-BE49-F238E27FC236}">
                <a16:creationId xmlns="" xmlns:a16="http://schemas.microsoft.com/office/drawing/2014/main" id="{29DE5A0C-2BDF-4C80-A802-529A0B1A24CA}"/>
              </a:ext>
            </a:extLst>
          </p:cNvPr>
          <p:cNvSpPr txBox="1"/>
          <p:nvPr/>
        </p:nvSpPr>
        <p:spPr>
          <a:xfrm>
            <a:off x="7029328" y="1043076"/>
            <a:ext cx="1906557" cy="247504"/>
          </a:xfrm>
          <a:prstGeom prst="rect">
            <a:avLst/>
          </a:prstGeom>
          <a:noFill/>
        </p:spPr>
        <p:txBody>
          <a:bodyPr wrap="square">
            <a:spAutoFit/>
          </a:bodyPr>
          <a:lstStyle/>
          <a:p>
            <a:pPr algn="ctr">
              <a:lnSpc>
                <a:spcPts val="1200"/>
              </a:lnSpc>
            </a:pPr>
            <a:r>
              <a:rPr lang="fr-FR" sz="1200" noProof="0" dirty="0">
                <a:solidFill>
                  <a:schemeClr val="tx2"/>
                </a:solidFill>
              </a:rPr>
              <a:t>Gestionnaires d’espaces</a:t>
            </a:r>
          </a:p>
        </p:txBody>
      </p:sp>
      <p:cxnSp>
        <p:nvCxnSpPr>
          <p:cNvPr id="54" name="Connecteur droit 53">
            <a:extLst>
              <a:ext uri="{FF2B5EF4-FFF2-40B4-BE49-F238E27FC236}">
                <a16:creationId xmlns="" xmlns:a16="http://schemas.microsoft.com/office/drawing/2014/main" id="{2A026318-FB68-46DE-A9B3-78816ACD43D0}"/>
              </a:ext>
            </a:extLst>
          </p:cNvPr>
          <p:cNvCxnSpPr>
            <a:cxnSpLocks/>
          </p:cNvCxnSpPr>
          <p:nvPr/>
        </p:nvCxnSpPr>
        <p:spPr>
          <a:xfrm flipH="1">
            <a:off x="6982745" y="1166828"/>
            <a:ext cx="0" cy="990295"/>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5" name="Picture 2" descr="Offres Emploi Circles Recrutement - HelloWork Recruteur">
            <a:extLst>
              <a:ext uri="{FF2B5EF4-FFF2-40B4-BE49-F238E27FC236}">
                <a16:creationId xmlns="" xmlns:a16="http://schemas.microsoft.com/office/drawing/2014/main" id="{28ED7EB5-6A35-4E7A-9188-D648F3A13F4B}"/>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7097651" y="1390578"/>
            <a:ext cx="729918" cy="180917"/>
          </a:xfrm>
          <a:prstGeom prst="rect">
            <a:avLst/>
          </a:prstGeom>
          <a:noFill/>
          <a:extLst>
            <a:ext uri="{909E8E84-426E-40DD-AFC4-6F175D3DCCD1}">
              <a14:hiddenFill xmlns:a14="http://schemas.microsoft.com/office/drawing/2010/main">
                <a:solidFill>
                  <a:srgbClr val="FFFFFF"/>
                </a:solidFill>
              </a14:hiddenFill>
            </a:ext>
          </a:extLst>
        </p:spPr>
      </p:pic>
      <p:sp>
        <p:nvSpPr>
          <p:cNvPr id="56" name="ZoneTexte 55">
            <a:extLst>
              <a:ext uri="{FF2B5EF4-FFF2-40B4-BE49-F238E27FC236}">
                <a16:creationId xmlns="" xmlns:a16="http://schemas.microsoft.com/office/drawing/2014/main" id="{D0D6EA97-8CB3-46FF-B71F-9B59C2AA4CCB}"/>
              </a:ext>
            </a:extLst>
          </p:cNvPr>
          <p:cNvSpPr txBox="1"/>
          <p:nvPr/>
        </p:nvSpPr>
        <p:spPr>
          <a:xfrm>
            <a:off x="5796083" y="771550"/>
            <a:ext cx="2443208" cy="247504"/>
          </a:xfrm>
          <a:prstGeom prst="rect">
            <a:avLst/>
          </a:prstGeom>
          <a:noFill/>
        </p:spPr>
        <p:txBody>
          <a:bodyPr wrap="square">
            <a:spAutoFit/>
          </a:bodyPr>
          <a:lstStyle/>
          <a:p>
            <a:pPr algn="ctr">
              <a:lnSpc>
                <a:spcPts val="1200"/>
              </a:lnSpc>
            </a:pPr>
            <a:r>
              <a:rPr lang="fr-FR" sz="1200" b="1" noProof="0" dirty="0">
                <a:solidFill>
                  <a:schemeClr val="tx2"/>
                </a:solidFill>
              </a:rPr>
              <a:t>Offre de gestion d’immeuble </a:t>
            </a:r>
          </a:p>
        </p:txBody>
      </p:sp>
    </p:spTree>
    <p:extLst>
      <p:ext uri="{BB962C8B-B14F-4D97-AF65-F5344CB8AC3E}">
        <p14:creationId xmlns:p14="http://schemas.microsoft.com/office/powerpoint/2010/main" val="2981923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31</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Annexe 5</a:t>
            </a:r>
            <a:endParaRPr lang="fr-FR" sz="1800" b="0" dirty="0" smtClean="0"/>
          </a:p>
          <a:p>
            <a:pPr marL="0" lvl="1" indent="0">
              <a:buNone/>
            </a:pPr>
            <a:r>
              <a:rPr lang="fr-FR" dirty="0" smtClean="0"/>
              <a:t>Paris Victoire (9</a:t>
            </a:r>
            <a:r>
              <a:rPr lang="fr-FR" i="1" baseline="30000" dirty="0"/>
              <a:t>e</a:t>
            </a:r>
            <a:r>
              <a:rPr lang="fr-FR" dirty="0" smtClean="0"/>
              <a:t>) par </a:t>
            </a:r>
            <a:r>
              <a:rPr lang="fr-FR" dirty="0" err="1" smtClean="0"/>
              <a:t>Enexia</a:t>
            </a:r>
            <a:endParaRPr lang="fr-FR" dirty="0"/>
          </a:p>
        </p:txBody>
      </p:sp>
      <p:sp>
        <p:nvSpPr>
          <p:cNvPr id="38" name="ZoneTexte 37">
            <a:extLst>
              <a:ext uri="{FF2B5EF4-FFF2-40B4-BE49-F238E27FC236}">
                <a16:creationId xmlns="" xmlns:a16="http://schemas.microsoft.com/office/drawing/2014/main" id="{D2205FCC-C082-4C30-A920-A15089237418}"/>
              </a:ext>
            </a:extLst>
          </p:cNvPr>
          <p:cNvSpPr txBox="1"/>
          <p:nvPr/>
        </p:nvSpPr>
        <p:spPr>
          <a:xfrm>
            <a:off x="353948" y="1125139"/>
            <a:ext cx="7889940" cy="957489"/>
          </a:xfrm>
          <a:prstGeom prst="rect">
            <a:avLst/>
          </a:prstGeom>
        </p:spPr>
        <p:txBody>
          <a:bodyPr vert="horz" lIns="0" tIns="0" rIns="0" bIns="0" rtlCol="0">
            <a:noAutofit/>
          </a:bodyPr>
          <a:lstStyle>
            <a:defPPr>
              <a:defRPr lang="en-US"/>
            </a:defPPr>
            <a:lvl1pPr indent="0">
              <a:lnSpc>
                <a:spcPct val="100000"/>
              </a:lnSpc>
              <a:spcBef>
                <a:spcPts val="300"/>
              </a:spcBef>
              <a:spcAft>
                <a:spcPts val="600"/>
              </a:spcAft>
              <a:buFont typeface="Arial" panose="020B0604020202020204" pitchFamily="34" charset="0"/>
              <a:buNone/>
              <a:defRPr sz="1200"/>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pPr marL="285750" indent="-285750">
              <a:buFont typeface="Arial" panose="020B0604020202020204" pitchFamily="34" charset="0"/>
              <a:buChar char="•"/>
            </a:pPr>
            <a:r>
              <a:rPr lang="fr-FR" sz="1600" dirty="0">
                <a:solidFill>
                  <a:srgbClr val="121212"/>
                </a:solidFill>
              </a:rPr>
              <a:t>Vidéo i</a:t>
            </a:r>
            <a:r>
              <a:rPr lang="fr-FR" sz="1600" b="0" i="0" dirty="0">
                <a:solidFill>
                  <a:srgbClr val="121212"/>
                </a:solidFill>
                <a:effectLst/>
              </a:rPr>
              <a:t>mmersive pour partager l’expérience des occupants du Centre d’Affaires Paris Victoire, un </a:t>
            </a:r>
            <a:r>
              <a:rPr lang="fr-FR" sz="1600" dirty="0">
                <a:solidFill>
                  <a:srgbClr val="121212"/>
                </a:solidFill>
              </a:rPr>
              <a:t>espace géré par </a:t>
            </a:r>
            <a:r>
              <a:rPr lang="fr-FR" sz="1600" b="1" dirty="0" err="1">
                <a:solidFill>
                  <a:srgbClr val="121212"/>
                </a:solidFill>
              </a:rPr>
              <a:t>Enexia</a:t>
            </a:r>
            <a:r>
              <a:rPr lang="fr-FR" sz="1600" b="1" dirty="0">
                <a:solidFill>
                  <a:srgbClr val="121212"/>
                </a:solidFill>
              </a:rPr>
              <a:t> </a:t>
            </a:r>
            <a:r>
              <a:rPr lang="fr-FR" sz="1600" dirty="0">
                <a:solidFill>
                  <a:srgbClr val="121212"/>
                </a:solidFill>
              </a:rPr>
              <a:t>pour le compte </a:t>
            </a:r>
            <a:r>
              <a:rPr lang="fr-FR" sz="1600" b="1" dirty="0">
                <a:solidFill>
                  <a:srgbClr val="121212"/>
                </a:solidFill>
              </a:rPr>
              <a:t>d’Union </a:t>
            </a:r>
            <a:r>
              <a:rPr lang="fr-FR" sz="1600" b="1" dirty="0" err="1">
                <a:solidFill>
                  <a:srgbClr val="121212"/>
                </a:solidFill>
              </a:rPr>
              <a:t>Investment</a:t>
            </a:r>
            <a:r>
              <a:rPr lang="fr-FR" sz="1600" b="1" dirty="0">
                <a:solidFill>
                  <a:srgbClr val="121212"/>
                </a:solidFill>
              </a:rPr>
              <a:t>  </a:t>
            </a:r>
            <a:endParaRPr lang="fr-FR" sz="1600" b="1" i="0" dirty="0">
              <a:solidFill>
                <a:srgbClr val="121212"/>
              </a:solidFill>
              <a:effectLst/>
            </a:endParaRPr>
          </a:p>
          <a:p>
            <a:pPr marL="285750" indent="-285750">
              <a:buFont typeface="Arial" panose="020B0604020202020204" pitchFamily="34" charset="0"/>
              <a:buChar char="•"/>
            </a:pPr>
            <a:endParaRPr lang="fr-FR" sz="1600" b="1" dirty="0">
              <a:hlinkClick r:id="rId3"/>
            </a:endParaRPr>
          </a:p>
          <a:p>
            <a:r>
              <a:rPr lang="fr-FR" sz="1600" b="1" dirty="0">
                <a:sym typeface="Wingdings" panose="05000000000000000000" pitchFamily="2" charset="2"/>
                <a:hlinkClick r:id="rId3"/>
              </a:rPr>
              <a:t> </a:t>
            </a:r>
            <a:r>
              <a:rPr lang="fr-FR" sz="1600" b="1" dirty="0">
                <a:hlinkClick r:id="rId3"/>
              </a:rPr>
              <a:t>Lien vers la vidéo </a:t>
            </a:r>
            <a:endParaRPr lang="fr-FR" sz="1600" b="1" dirty="0"/>
          </a:p>
        </p:txBody>
      </p:sp>
      <p:pic>
        <p:nvPicPr>
          <p:cNvPr id="57" name="Image 56">
            <a:extLst>
              <a:ext uri="{FF2B5EF4-FFF2-40B4-BE49-F238E27FC236}">
                <a16:creationId xmlns="" xmlns:a16="http://schemas.microsoft.com/office/drawing/2014/main" id="{19D10235-D19A-4CE2-BEE6-79C57DE36D21}"/>
              </a:ext>
            </a:extLst>
          </p:cNvPr>
          <p:cNvPicPr>
            <a:picLocks noChangeAspect="1"/>
          </p:cNvPicPr>
          <p:nvPr>
            <p:custDataLst>
              <p:tags r:id="rId1"/>
            </p:custDataLst>
          </p:nvPr>
        </p:nvPicPr>
        <p:blipFill rotWithShape="1">
          <a:blip r:embed="rId4" cstate="email">
            <a:extLst>
              <a:ext uri="{28A0092B-C50C-407E-A947-70E740481C1C}">
                <a14:useLocalDpi xmlns:a14="http://schemas.microsoft.com/office/drawing/2010/main"/>
              </a:ext>
            </a:extLst>
          </a:blip>
          <a:srcRect/>
          <a:stretch/>
        </p:blipFill>
        <p:spPr>
          <a:xfrm>
            <a:off x="2478125" y="1419622"/>
            <a:ext cx="6305876" cy="3547055"/>
          </a:xfrm>
          <a:prstGeom prst="rect">
            <a:avLst/>
          </a:prstGeom>
        </p:spPr>
      </p:pic>
      <p:pic>
        <p:nvPicPr>
          <p:cNvPr id="58" name="Picture 2" descr="Startup ENEIXIA La première solution globale pour mieux vivre en entreprise">
            <a:extLst>
              <a:ext uri="{FF2B5EF4-FFF2-40B4-BE49-F238E27FC236}">
                <a16:creationId xmlns="" xmlns:a16="http://schemas.microsoft.com/office/drawing/2014/main" id="{BB87679D-A0BC-49FA-A6E4-0C045B1B60A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3948" y="3015463"/>
            <a:ext cx="2567789" cy="83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822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32</a:t>
            </a:fld>
            <a:endParaRPr lang="fr-FR"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Analyse des modèles</a:t>
            </a:r>
            <a:endParaRPr lang="fr-FR" sz="1800" b="0" dirty="0" smtClean="0"/>
          </a:p>
          <a:p>
            <a:pPr marL="0" lvl="1" indent="0">
              <a:buNone/>
            </a:pPr>
            <a:r>
              <a:rPr lang="fr-FR" dirty="0" smtClean="0"/>
              <a:t>3 axes de comparaison</a:t>
            </a:r>
            <a:endParaRPr lang="fr-FR" dirty="0"/>
          </a:p>
        </p:txBody>
      </p:sp>
      <p:pic>
        <p:nvPicPr>
          <p:cNvPr id="13" name="Image 12">
            <a:extLst>
              <a:ext uri="{FF2B5EF4-FFF2-40B4-BE49-F238E27FC236}">
                <a16:creationId xmlns="" xmlns:a16="http://schemas.microsoft.com/office/drawing/2014/main" id="{C5117182-F76B-4F67-971A-8DA54FAF5CF1}"/>
              </a:ext>
            </a:extLst>
          </p:cNvPr>
          <p:cNvPicPr>
            <a:picLocks noChangeAspect="1"/>
          </p:cNvPicPr>
          <p:nvPr>
            <p:custDataLst>
              <p:tags r:id="rId1"/>
            </p:custDataLst>
          </p:nvPr>
        </p:nvPicPr>
        <p:blipFill rotWithShape="1">
          <a:blip r:embed="rId3" cstate="email">
            <a:extLst>
              <a:ext uri="{28A0092B-C50C-407E-A947-70E740481C1C}">
                <a14:useLocalDpi xmlns:a14="http://schemas.microsoft.com/office/drawing/2010/main"/>
              </a:ext>
            </a:extLst>
          </a:blip>
          <a:srcRect/>
          <a:stretch/>
        </p:blipFill>
        <p:spPr>
          <a:xfrm>
            <a:off x="7076356" y="857161"/>
            <a:ext cx="1626452" cy="3861792"/>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64" y="1758363"/>
            <a:ext cx="6081287" cy="2392887"/>
          </a:xfrm>
          <a:prstGeom prst="rect">
            <a:avLst/>
          </a:prstGeom>
        </p:spPr>
      </p:pic>
    </p:spTree>
    <p:extLst>
      <p:ext uri="{BB962C8B-B14F-4D97-AF65-F5344CB8AC3E}">
        <p14:creationId xmlns:p14="http://schemas.microsoft.com/office/powerpoint/2010/main" val="3960001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288472" y="4783500"/>
            <a:ext cx="8532000" cy="35656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288472" y="1995686"/>
            <a:ext cx="8532000" cy="145902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5"/>
          <p:cNvSpPr>
            <a:spLocks noGrp="1"/>
          </p:cNvSpPr>
          <p:nvPr>
            <p:ph type="title"/>
          </p:nvPr>
        </p:nvSpPr>
        <p:spPr/>
        <p:txBody>
          <a:bodyPr/>
          <a:lstStyle/>
          <a:p>
            <a:pPr marL="0" indent="0">
              <a:buNone/>
            </a:pPr>
            <a:r>
              <a:rPr lang="fr-FR" dirty="0" smtClean="0"/>
              <a:t>2. Les tiers lieux publics</a:t>
            </a:r>
            <a:endParaRPr lang="fr-FR" dirty="0"/>
          </a:p>
        </p:txBody>
      </p:sp>
      <p:sp>
        <p:nvSpPr>
          <p:cNvPr id="4" name="Espace réservé de la date 3"/>
          <p:cNvSpPr>
            <a:spLocks noGrp="1"/>
          </p:cNvSpPr>
          <p:nvPr>
            <p:ph type="dt" sz="half" idx="10"/>
          </p:nvPr>
        </p:nvSpPr>
        <p:spPr/>
        <p:txBody>
          <a:bodyPr/>
          <a:lstStyle/>
          <a:p>
            <a:pPr algn="r"/>
            <a:fld id="{91821488-9BA8-4DAD-9DEC-F13F7FF4E091}" type="datetime1">
              <a:rPr lang="fr-FR" cap="all" smtClean="0"/>
              <a:t>11/03/2024</a:t>
            </a:fld>
            <a:endParaRPr lang="fr-FR" cap="all" dirty="0"/>
          </a:p>
        </p:txBody>
      </p:sp>
      <p:sp>
        <p:nvSpPr>
          <p:cNvPr id="5" name="Espace réservé du pied de page 4"/>
          <p:cNvSpPr>
            <a:spLocks noGrp="1"/>
          </p:cNvSpPr>
          <p:nvPr>
            <p:ph type="ftr" sz="quarter" idx="11"/>
          </p:nvPr>
        </p:nvSpPr>
        <p:spPr/>
        <p:txBody>
          <a:bodyPr/>
          <a:lstStyle/>
          <a:p>
            <a:r>
              <a:rPr lang="fr-FR" dirty="0"/>
              <a:t>Direction Générale des Finances Publiques / Direction de l'Immobilier de l'Etat</a:t>
            </a:r>
          </a:p>
        </p:txBody>
      </p:sp>
      <p:sp>
        <p:nvSpPr>
          <p:cNvPr id="11" name="Espace réservé du numéro de diapositive 10"/>
          <p:cNvSpPr>
            <a:spLocks noGrp="1"/>
          </p:cNvSpPr>
          <p:nvPr>
            <p:ph type="sldNum" sz="quarter" idx="12"/>
          </p:nvPr>
        </p:nvSpPr>
        <p:spPr/>
        <p:txBody>
          <a:bodyPr/>
          <a:lstStyle/>
          <a:p>
            <a:r>
              <a:rPr lang="fr-FR" dirty="0" smtClean="0"/>
              <a:t>33</a:t>
            </a:r>
            <a:endParaRPr lang="fr-FR" dirty="0"/>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10800" t="2362" r="11201" b="3139"/>
          <a:stretch/>
        </p:blipFill>
        <p:spPr>
          <a:xfrm>
            <a:off x="288000" y="252000"/>
            <a:ext cx="1170130" cy="720080"/>
          </a:xfrm>
          <a:prstGeom prst="rect">
            <a:avLst/>
          </a:prstGeom>
        </p:spPr>
      </p:pic>
    </p:spTree>
    <p:extLst>
      <p:ext uri="{BB962C8B-B14F-4D97-AF65-F5344CB8AC3E}">
        <p14:creationId xmlns:p14="http://schemas.microsoft.com/office/powerpoint/2010/main" val="3493889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288472" y="4783500"/>
            <a:ext cx="8532000" cy="35656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288472" y="1707654"/>
            <a:ext cx="8532000" cy="288032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5"/>
          <p:cNvSpPr>
            <a:spLocks noGrp="1"/>
          </p:cNvSpPr>
          <p:nvPr>
            <p:ph type="title"/>
          </p:nvPr>
        </p:nvSpPr>
        <p:spPr>
          <a:xfrm>
            <a:off x="467544" y="1923677"/>
            <a:ext cx="8316456" cy="2664297"/>
          </a:xfrm>
        </p:spPr>
        <p:txBody>
          <a:bodyPr/>
          <a:lstStyle/>
          <a:p>
            <a:pPr marL="0" indent="0">
              <a:lnSpc>
                <a:spcPct val="107000"/>
              </a:lnSpc>
              <a:spcAft>
                <a:spcPts val="800"/>
              </a:spcAft>
              <a:buNone/>
            </a:pPr>
            <a:r>
              <a:rPr lang="fr-FR" sz="1400" dirty="0" smtClean="0">
                <a:latin typeface="+mn-lt"/>
                <a:ea typeface="Calibri" panose="020F0502020204030204" pitchFamily="34" charset="0"/>
                <a:cs typeface="Arial" panose="020B0604020202020204" pitchFamily="34" charset="0"/>
              </a:rPr>
              <a:t>Les </a:t>
            </a:r>
            <a:r>
              <a:rPr lang="fr-FR" sz="1400" dirty="0">
                <a:latin typeface="+mn-lt"/>
                <a:ea typeface="Calibri" panose="020F0502020204030204" pitchFamily="34" charset="0"/>
                <a:cs typeface="Arial" panose="020B0604020202020204" pitchFamily="34" charset="0"/>
              </a:rPr>
              <a:t>organisations publiques ont depuis quelques années commencer à créer des lieux de travail innovants, qui dans certains cas ont été qualifiés de Tiers-Lieux, avec des fonctions le plus souvent de type « </a:t>
            </a:r>
            <a:r>
              <a:rPr lang="fr-FR" sz="1400" dirty="0" err="1">
                <a:latin typeface="+mn-lt"/>
                <a:ea typeface="Calibri" panose="020F0502020204030204" pitchFamily="34" charset="0"/>
                <a:cs typeface="Arial" panose="020B0604020202020204" pitchFamily="34" charset="0"/>
              </a:rPr>
              <a:t>Fab</a:t>
            </a:r>
            <a:r>
              <a:rPr lang="fr-FR" sz="1400" dirty="0">
                <a:latin typeface="+mn-lt"/>
                <a:ea typeface="Calibri" panose="020F0502020204030204" pitchFamily="34" charset="0"/>
                <a:cs typeface="Arial" panose="020B0604020202020204" pitchFamily="34" charset="0"/>
              </a:rPr>
              <a:t> </a:t>
            </a:r>
            <a:r>
              <a:rPr lang="fr-FR" sz="1400" dirty="0" err="1">
                <a:latin typeface="+mn-lt"/>
                <a:ea typeface="Calibri" panose="020F0502020204030204" pitchFamily="34" charset="0"/>
                <a:cs typeface="Arial" panose="020B0604020202020204" pitchFamily="34" charset="0"/>
              </a:rPr>
              <a:t>Lab</a:t>
            </a:r>
            <a:r>
              <a:rPr lang="fr-FR" sz="1400" dirty="0">
                <a:latin typeface="+mn-lt"/>
                <a:ea typeface="Calibri" panose="020F0502020204030204" pitchFamily="34" charset="0"/>
                <a:cs typeface="Arial" panose="020B0604020202020204" pitchFamily="34" charset="0"/>
              </a:rPr>
              <a:t> », favorisant le travail collectif, la créativité, l’innovation et le mode projet. Ces lieux ne sont pas nécessairement destinés à des agents n’appartenant pas au site dans lequel il est créé. Ils ont été jusqu’ici plus fonction d’une opportunité d’espace disponible que d’une </a:t>
            </a:r>
            <a:r>
              <a:rPr lang="fr-FR" sz="1400" dirty="0" err="1">
                <a:latin typeface="+mn-lt"/>
                <a:ea typeface="Calibri" panose="020F0502020204030204" pitchFamily="34" charset="0"/>
                <a:cs typeface="Arial" panose="020B0604020202020204" pitchFamily="34" charset="0"/>
              </a:rPr>
              <a:t>réèlle</a:t>
            </a:r>
            <a:r>
              <a:rPr lang="fr-FR" sz="1400" dirty="0">
                <a:latin typeface="+mn-lt"/>
                <a:ea typeface="Calibri" panose="020F0502020204030204" pitchFamily="34" charset="0"/>
                <a:cs typeface="Arial" panose="020B0604020202020204" pitchFamily="34" charset="0"/>
              </a:rPr>
              <a:t> analyse de potentiel. Les données d’usage et d’occupation </a:t>
            </a:r>
            <a:r>
              <a:rPr lang="fr-FR" sz="1400" dirty="0" err="1">
                <a:latin typeface="+mn-lt"/>
                <a:ea typeface="Calibri" panose="020F0502020204030204" pitchFamily="34" charset="0"/>
                <a:cs typeface="Arial" panose="020B0604020202020204" pitchFamily="34" charset="0"/>
              </a:rPr>
              <a:t>réèlles</a:t>
            </a:r>
            <a:r>
              <a:rPr lang="fr-FR" sz="1400" dirty="0">
                <a:latin typeface="+mn-lt"/>
                <a:ea typeface="Calibri" panose="020F0502020204030204" pitchFamily="34" charset="0"/>
                <a:cs typeface="Arial" panose="020B0604020202020204" pitchFamily="34" charset="0"/>
              </a:rPr>
              <a:t> sont peu disponibles. Cependant, on sait que dans les quelques cas avec une double fonction « </a:t>
            </a:r>
            <a:r>
              <a:rPr lang="fr-FR" sz="1400" dirty="0" err="1">
                <a:latin typeface="+mn-lt"/>
                <a:ea typeface="Calibri" panose="020F0502020204030204" pitchFamily="34" charset="0"/>
                <a:cs typeface="Arial" panose="020B0604020202020204" pitchFamily="34" charset="0"/>
              </a:rPr>
              <a:t>coworking</a:t>
            </a:r>
            <a:r>
              <a:rPr lang="fr-FR" sz="1400" dirty="0">
                <a:latin typeface="+mn-lt"/>
                <a:ea typeface="Calibri" panose="020F0502020204030204" pitchFamily="34" charset="0"/>
                <a:cs typeface="Arial" panose="020B0604020202020204" pitchFamily="34" charset="0"/>
              </a:rPr>
              <a:t>/postes de passage » ET espace de créativité, c’est l’espace de créativité qui est le plus réservé.</a:t>
            </a:r>
            <a:br>
              <a:rPr lang="fr-FR" sz="1400" dirty="0">
                <a:latin typeface="+mn-lt"/>
                <a:ea typeface="Calibri" panose="020F0502020204030204" pitchFamily="34" charset="0"/>
                <a:cs typeface="Arial" panose="020B0604020202020204" pitchFamily="34" charset="0"/>
              </a:rPr>
            </a:br>
            <a:r>
              <a:rPr lang="fr-FR" sz="1400" dirty="0">
                <a:latin typeface="+mn-lt"/>
                <a:ea typeface="Calibri" panose="020F0502020204030204" pitchFamily="34" charset="0"/>
                <a:cs typeface="Arial" panose="020B0604020202020204" pitchFamily="34" charset="0"/>
              </a:rPr>
              <a:t>Ci-après une liste non-exhaustive</a:t>
            </a:r>
            <a:br>
              <a:rPr lang="fr-FR" sz="1400" dirty="0">
                <a:latin typeface="+mn-lt"/>
                <a:ea typeface="Calibri" panose="020F0502020204030204" pitchFamily="34" charset="0"/>
                <a:cs typeface="Arial" panose="020B0604020202020204" pitchFamily="34" charset="0"/>
              </a:rPr>
            </a:br>
            <a:r>
              <a:rPr lang="fr-FR" sz="1400" dirty="0" smtClean="0">
                <a:latin typeface="+mn-lt"/>
              </a:rPr>
              <a:t> lieux publics</a:t>
            </a:r>
            <a:endParaRPr lang="fr-FR" sz="1400" dirty="0">
              <a:latin typeface="+mn-lt"/>
            </a:endParaRPr>
          </a:p>
        </p:txBody>
      </p:sp>
      <p:sp>
        <p:nvSpPr>
          <p:cNvPr id="4" name="Espace réservé de la date 3"/>
          <p:cNvSpPr>
            <a:spLocks noGrp="1"/>
          </p:cNvSpPr>
          <p:nvPr>
            <p:ph type="dt" sz="half" idx="10"/>
          </p:nvPr>
        </p:nvSpPr>
        <p:spPr/>
        <p:txBody>
          <a:bodyPr/>
          <a:lstStyle/>
          <a:p>
            <a:pPr algn="r"/>
            <a:fld id="{91821488-9BA8-4DAD-9DEC-F13F7FF4E091}" type="datetime1">
              <a:rPr lang="fr-FR" cap="all" smtClean="0"/>
              <a:t>11/03/2024</a:t>
            </a:fld>
            <a:endParaRPr lang="fr-FR" cap="all" dirty="0"/>
          </a:p>
        </p:txBody>
      </p:sp>
      <p:sp>
        <p:nvSpPr>
          <p:cNvPr id="5" name="Espace réservé du pied de page 4"/>
          <p:cNvSpPr>
            <a:spLocks noGrp="1"/>
          </p:cNvSpPr>
          <p:nvPr>
            <p:ph type="ftr" sz="quarter" idx="11"/>
          </p:nvPr>
        </p:nvSpPr>
        <p:spPr/>
        <p:txBody>
          <a:bodyPr/>
          <a:lstStyle/>
          <a:p>
            <a:r>
              <a:rPr lang="fr-FR" dirty="0"/>
              <a:t>Direction Générale des Finances Publiques / Direction de l'Immobilier de l'Etat</a:t>
            </a:r>
          </a:p>
        </p:txBody>
      </p:sp>
      <p:sp>
        <p:nvSpPr>
          <p:cNvPr id="11" name="Espace réservé du numéro de diapositive 10"/>
          <p:cNvSpPr>
            <a:spLocks noGrp="1"/>
          </p:cNvSpPr>
          <p:nvPr>
            <p:ph type="sldNum" sz="quarter" idx="12"/>
          </p:nvPr>
        </p:nvSpPr>
        <p:spPr/>
        <p:txBody>
          <a:bodyPr/>
          <a:lstStyle/>
          <a:p>
            <a:r>
              <a:rPr lang="fr-FR" dirty="0" smtClean="0"/>
              <a:t>34</a:t>
            </a:r>
            <a:endParaRPr lang="fr-FR" dirty="0"/>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10800" t="2362" r="11201" b="3139"/>
          <a:stretch/>
        </p:blipFill>
        <p:spPr>
          <a:xfrm>
            <a:off x="288000" y="252000"/>
            <a:ext cx="1170130" cy="720080"/>
          </a:xfrm>
          <a:prstGeom prst="rect">
            <a:avLst/>
          </a:prstGeom>
        </p:spPr>
      </p:pic>
    </p:spTree>
    <p:extLst>
      <p:ext uri="{BB962C8B-B14F-4D97-AF65-F5344CB8AC3E}">
        <p14:creationId xmlns:p14="http://schemas.microsoft.com/office/powerpoint/2010/main" val="3416832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16"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Les nouveaux lieux pour travailler différemment</a:t>
            </a:r>
            <a:endParaRPr lang="fr-FR" sz="1800" b="0" dirty="0" smtClean="0"/>
          </a:p>
        </p:txBody>
      </p:sp>
      <p:pic>
        <p:nvPicPr>
          <p:cNvPr id="32" name="Image 31">
            <a:extLst>
              <a:ext uri="{FF2B5EF4-FFF2-40B4-BE49-F238E27FC236}">
                <a16:creationId xmlns="" xmlns:a16="http://schemas.microsoft.com/office/drawing/2014/main" id="{F5C8E3DA-304B-53AD-5358-C1ACE91B33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7973" y="3735889"/>
            <a:ext cx="1874479" cy="900000"/>
          </a:xfrm>
          <a:prstGeom prst="roundRect">
            <a:avLst/>
          </a:prstGeom>
          <a:ln>
            <a:solidFill>
              <a:schemeClr val="bg1"/>
            </a:solidFill>
          </a:ln>
          <a:effectLst>
            <a:outerShdw blurRad="292100" dist="139700" dir="2700000" algn="tl" rotWithShape="0">
              <a:srgbClr val="333333">
                <a:alpha val="65000"/>
              </a:srgbClr>
            </a:outerShdw>
          </a:effectLst>
        </p:spPr>
      </p:pic>
      <p:pic>
        <p:nvPicPr>
          <p:cNvPr id="33" name="Image 32" descr="Une image contenant intérieur, mur, meubles, chambre à coucher&#10;&#10;Description générée automatiquement">
            <a:extLst>
              <a:ext uri="{FF2B5EF4-FFF2-40B4-BE49-F238E27FC236}">
                <a16:creationId xmlns="" xmlns:a16="http://schemas.microsoft.com/office/drawing/2014/main" id="{0D0B07D2-7FCC-9655-4AFC-343253138856}"/>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2842723" y="3728603"/>
            <a:ext cx="1572130" cy="914400"/>
          </a:xfrm>
          <a:prstGeom prst="roundRect">
            <a:avLst/>
          </a:prstGeom>
        </p:spPr>
      </p:pic>
      <p:sp>
        <p:nvSpPr>
          <p:cNvPr id="36" name="ZoneTexte 35">
            <a:extLst>
              <a:ext uri="{FF2B5EF4-FFF2-40B4-BE49-F238E27FC236}">
                <a16:creationId xmlns="" xmlns:a16="http://schemas.microsoft.com/office/drawing/2014/main" id="{BCFD82FF-C9AB-4A1E-037D-927FFA8EF2EF}"/>
              </a:ext>
            </a:extLst>
          </p:cNvPr>
          <p:cNvSpPr txBox="1"/>
          <p:nvPr/>
        </p:nvSpPr>
        <p:spPr>
          <a:xfrm>
            <a:off x="1007330" y="576924"/>
            <a:ext cx="3239122"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25408F"/>
                </a:solidFill>
                <a:effectLst/>
                <a:uLnTx/>
                <a:uFillTx/>
                <a:latin typeface="Open Sans"/>
                <a:ea typeface="+mn-ea"/>
                <a:cs typeface="+mn-cs"/>
              </a:rPr>
              <a:t>Ouvert exclusivement aux agents de l’administration initiatrice </a:t>
            </a:r>
          </a:p>
        </p:txBody>
      </p:sp>
      <p:cxnSp>
        <p:nvCxnSpPr>
          <p:cNvPr id="37" name="Connecteur droit avec flèche 36">
            <a:extLst>
              <a:ext uri="{FF2B5EF4-FFF2-40B4-BE49-F238E27FC236}">
                <a16:creationId xmlns="" xmlns:a16="http://schemas.microsoft.com/office/drawing/2014/main" id="{A3EB0C45-C017-36FD-FC07-BCB378E15DD3}"/>
              </a:ext>
            </a:extLst>
          </p:cNvPr>
          <p:cNvCxnSpPr>
            <a:cxnSpLocks/>
          </p:cNvCxnSpPr>
          <p:nvPr/>
        </p:nvCxnSpPr>
        <p:spPr>
          <a:xfrm>
            <a:off x="1425948" y="6361446"/>
            <a:ext cx="9960573" cy="0"/>
          </a:xfrm>
          <a:prstGeom prst="straightConnector1">
            <a:avLst/>
          </a:prstGeom>
          <a:ln w="12700">
            <a:solidFill>
              <a:srgbClr val="2540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 xmlns:a16="http://schemas.microsoft.com/office/drawing/2014/main" id="{E0D35620-B2BC-A1B3-7B26-1905AD5FDA0F}"/>
              </a:ext>
            </a:extLst>
          </p:cNvPr>
          <p:cNvCxnSpPr>
            <a:cxnSpLocks/>
          </p:cNvCxnSpPr>
          <p:nvPr/>
        </p:nvCxnSpPr>
        <p:spPr>
          <a:xfrm>
            <a:off x="962964" y="859229"/>
            <a:ext cx="1" cy="3440713"/>
          </a:xfrm>
          <a:prstGeom prst="straightConnector1">
            <a:avLst/>
          </a:prstGeom>
          <a:ln w="12700">
            <a:solidFill>
              <a:srgbClr val="2540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 xmlns:a16="http://schemas.microsoft.com/office/drawing/2014/main" id="{9FE27FDA-393D-C55C-BC55-AAA717A04CA0}"/>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1177758" y="1970582"/>
            <a:ext cx="1440000" cy="889200"/>
          </a:xfrm>
          <a:prstGeom prst="roundRect">
            <a:avLst/>
          </a:prstGeom>
          <a:solidFill>
            <a:srgbClr val="ADD3CF"/>
          </a:solidFill>
          <a:ln>
            <a:noFill/>
          </a:ln>
        </p:spPr>
      </p:pic>
      <p:pic>
        <p:nvPicPr>
          <p:cNvPr id="40" name="Image 39" descr="Une image contenant intérieur, plancher, plafond, pièce&#10;&#10;Description générée automatiquement">
            <a:extLst>
              <a:ext uri="{FF2B5EF4-FFF2-40B4-BE49-F238E27FC236}">
                <a16:creationId xmlns="" xmlns:a16="http://schemas.microsoft.com/office/drawing/2014/main" id="{4AE36AEF-3942-E828-5593-980B9E188155}"/>
              </a:ext>
            </a:extLst>
          </p:cNvPr>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4498970" y="2824091"/>
            <a:ext cx="1941160" cy="871272"/>
          </a:xfrm>
          <a:prstGeom prst="roundRect">
            <a:avLst/>
          </a:prstGeom>
        </p:spPr>
      </p:pic>
      <p:pic>
        <p:nvPicPr>
          <p:cNvPr id="41" name="Image 40" descr="Une image contenant intérieur, mur, plafond, plancher&#10;&#10;Description générée automatiquement">
            <a:extLst>
              <a:ext uri="{FF2B5EF4-FFF2-40B4-BE49-F238E27FC236}">
                <a16:creationId xmlns="" xmlns:a16="http://schemas.microsoft.com/office/drawing/2014/main" id="{C028F046-0B9E-15DB-CDB3-410C54A412E4}"/>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1177758" y="987574"/>
            <a:ext cx="1440000" cy="889200"/>
          </a:xfrm>
          <a:prstGeom prst="roundRect">
            <a:avLst/>
          </a:prstGeom>
        </p:spPr>
      </p:pic>
      <p:sp>
        <p:nvSpPr>
          <p:cNvPr id="42" name="ZoneTexte 41">
            <a:extLst>
              <a:ext uri="{FF2B5EF4-FFF2-40B4-BE49-F238E27FC236}">
                <a16:creationId xmlns="" xmlns:a16="http://schemas.microsoft.com/office/drawing/2014/main" id="{6FC1B20C-6044-49D7-BECC-EA9F220C2458}"/>
              </a:ext>
            </a:extLst>
          </p:cNvPr>
          <p:cNvSpPr txBox="1"/>
          <p:nvPr/>
        </p:nvSpPr>
        <p:spPr>
          <a:xfrm>
            <a:off x="1209855" y="984959"/>
            <a:ext cx="1400387" cy="93871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 Le théâtre des idées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Espace collaboratif et créatif </a:t>
            </a:r>
            <a:endParaRPr kumimoji="0" lang="fr-FR" sz="1100" b="0" i="0" u="none" strike="noStrike" kern="1200" cap="none" spc="0" normalizeH="0" baseline="0" noProof="0" dirty="0">
              <a:ln>
                <a:noFill/>
              </a:ln>
              <a:solidFill>
                <a:srgbClr val="4A4A4D"/>
              </a:solidFill>
              <a:effectLst/>
              <a:uLnTx/>
              <a:uFillTx/>
              <a:latin typeface="Open Sans"/>
              <a:ea typeface="+mn-ea"/>
              <a:cs typeface="+mn-cs"/>
            </a:endParaRPr>
          </a:p>
        </p:txBody>
      </p:sp>
      <p:pic>
        <p:nvPicPr>
          <p:cNvPr id="43" name="Image 42" descr="Une image contenant intérieur, plancher, vivant, pièce&#10;&#10;Description générée automatiquement">
            <a:extLst>
              <a:ext uri="{FF2B5EF4-FFF2-40B4-BE49-F238E27FC236}">
                <a16:creationId xmlns="" xmlns:a16="http://schemas.microsoft.com/office/drawing/2014/main" id="{43A758CC-565E-02EB-C181-AEC846760F7E}"/>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1170243" y="3723878"/>
            <a:ext cx="1440000" cy="915402"/>
          </a:xfrm>
          <a:prstGeom prst="roundRect">
            <a:avLst/>
          </a:prstGeom>
        </p:spPr>
      </p:pic>
      <p:sp>
        <p:nvSpPr>
          <p:cNvPr id="45" name="ZoneTexte 44">
            <a:extLst>
              <a:ext uri="{FF2B5EF4-FFF2-40B4-BE49-F238E27FC236}">
                <a16:creationId xmlns="" xmlns:a16="http://schemas.microsoft.com/office/drawing/2014/main" id="{F2BF004F-293D-06DB-F4E6-76F3D0DAD786}"/>
              </a:ext>
            </a:extLst>
          </p:cNvPr>
          <p:cNvSpPr txBox="1"/>
          <p:nvPr/>
        </p:nvSpPr>
        <p:spPr>
          <a:xfrm>
            <a:off x="2503926" y="3769045"/>
            <a:ext cx="1859913"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 Le Nid Protecteur»</a:t>
            </a:r>
          </a:p>
        </p:txBody>
      </p:sp>
      <p:sp>
        <p:nvSpPr>
          <p:cNvPr id="46" name="ZoneTexte 45">
            <a:extLst>
              <a:ext uri="{FF2B5EF4-FFF2-40B4-BE49-F238E27FC236}">
                <a16:creationId xmlns="" xmlns:a16="http://schemas.microsoft.com/office/drawing/2014/main" id="{F893FAC6-3379-9858-E5D7-AF884DA33C98}"/>
              </a:ext>
            </a:extLst>
          </p:cNvPr>
          <p:cNvSpPr txBox="1"/>
          <p:nvPr/>
        </p:nvSpPr>
        <p:spPr>
          <a:xfrm>
            <a:off x="1193916" y="1996847"/>
            <a:ext cx="1423842"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Espace d’innovation</a:t>
            </a:r>
            <a:endParaRPr kumimoji="0" lang="fr-FR" sz="1100" b="0" i="0" u="none" strike="noStrike" kern="1200" cap="none" spc="0" normalizeH="0" baseline="0" noProof="0" dirty="0">
              <a:ln>
                <a:noFill/>
              </a:ln>
              <a:solidFill>
                <a:srgbClr val="4A4A4D"/>
              </a:solidFill>
              <a:effectLst/>
              <a:uLnTx/>
              <a:uFillTx/>
              <a:latin typeface="Open Sans"/>
              <a:ea typeface="+mn-ea"/>
              <a:cs typeface="+mn-cs"/>
            </a:endParaRPr>
          </a:p>
        </p:txBody>
      </p:sp>
      <p:sp>
        <p:nvSpPr>
          <p:cNvPr id="47" name="ZoneTexte 46">
            <a:extLst>
              <a:ext uri="{FF2B5EF4-FFF2-40B4-BE49-F238E27FC236}">
                <a16:creationId xmlns="" xmlns:a16="http://schemas.microsoft.com/office/drawing/2014/main" id="{110B971A-DD18-CA3B-C63B-62783864D462}"/>
              </a:ext>
            </a:extLst>
          </p:cNvPr>
          <p:cNvSpPr txBox="1"/>
          <p:nvPr/>
        </p:nvSpPr>
        <p:spPr>
          <a:xfrm>
            <a:off x="4246452" y="2841234"/>
            <a:ext cx="2030178"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Espace de Coworking</a:t>
            </a:r>
            <a:endParaRPr kumimoji="0" lang="fr-FR" sz="1100" b="0" i="0" u="none" strike="noStrike" kern="1200" cap="none" spc="0" normalizeH="0" baseline="0" noProof="0" dirty="0">
              <a:ln>
                <a:noFill/>
              </a:ln>
              <a:solidFill>
                <a:srgbClr val="4A4A4D"/>
              </a:solidFill>
              <a:effectLst/>
              <a:uLnTx/>
              <a:uFillTx/>
              <a:latin typeface="Open Sans"/>
              <a:ea typeface="+mn-ea"/>
              <a:cs typeface="+mn-cs"/>
            </a:endParaRPr>
          </a:p>
        </p:txBody>
      </p:sp>
      <p:sp>
        <p:nvSpPr>
          <p:cNvPr id="48" name="Rectangle : coins arrondis 51">
            <a:extLst>
              <a:ext uri="{FF2B5EF4-FFF2-40B4-BE49-F238E27FC236}">
                <a16:creationId xmlns="" xmlns:a16="http://schemas.microsoft.com/office/drawing/2014/main" id="{9E7CAF33-726C-A731-515C-309A3C0F882A}"/>
              </a:ext>
            </a:extLst>
          </p:cNvPr>
          <p:cNvSpPr>
            <a:spLocks/>
          </p:cNvSpPr>
          <p:nvPr/>
        </p:nvSpPr>
        <p:spPr>
          <a:xfrm>
            <a:off x="1170243" y="3005861"/>
            <a:ext cx="1440000" cy="718017"/>
          </a:xfrm>
          <a:prstGeom prst="roundRect">
            <a:avLst>
              <a:gd name="adj" fmla="val 21633"/>
            </a:avLst>
          </a:prstGeom>
          <a:solidFill>
            <a:srgbClr val="9ED8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Hall de Bercy </a:t>
            </a:r>
            <a:r>
              <a:rPr kumimoji="0" lang="fr-FR" sz="900" b="0" i="0" u="none" strike="noStrike" kern="1200" cap="none" spc="0" normalizeH="0" baseline="0" noProof="0" dirty="0">
                <a:ln>
                  <a:noFill/>
                </a:ln>
                <a:solidFill>
                  <a:srgbClr val="25408F"/>
                </a:solidFill>
                <a:effectLst/>
                <a:uLnTx/>
                <a:uFillTx/>
                <a:latin typeface="Open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25408F"/>
                </a:solidFill>
                <a:effectLst/>
                <a:uLnTx/>
                <a:uFillTx/>
                <a:latin typeface="Open Sans"/>
                <a:ea typeface="+mn-ea"/>
                <a:cs typeface="+mn-cs"/>
              </a:rPr>
              <a:t>Travail nomade : travailler en amont ou en aval d’une réunion </a:t>
            </a:r>
          </a:p>
        </p:txBody>
      </p:sp>
      <p:sp>
        <p:nvSpPr>
          <p:cNvPr id="49" name="Rectangle : coins arrondis 52">
            <a:extLst>
              <a:ext uri="{FF2B5EF4-FFF2-40B4-BE49-F238E27FC236}">
                <a16:creationId xmlns="" xmlns:a16="http://schemas.microsoft.com/office/drawing/2014/main" id="{89A16DD1-AB39-EBE3-29B9-571B01C0F0C8}"/>
              </a:ext>
            </a:extLst>
          </p:cNvPr>
          <p:cNvSpPr>
            <a:spLocks/>
          </p:cNvSpPr>
          <p:nvPr/>
        </p:nvSpPr>
        <p:spPr>
          <a:xfrm>
            <a:off x="2863773" y="2856400"/>
            <a:ext cx="1488344" cy="716400"/>
          </a:xfrm>
          <a:prstGeom prst="roundRect">
            <a:avLst>
              <a:gd name="adj" fmla="val 21633"/>
            </a:avLst>
          </a:prstGeom>
          <a:solidFill>
            <a:srgbClr val="9ED8F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Bureaux de passage </a:t>
            </a:r>
            <a:r>
              <a:rPr kumimoji="0" lang="fr-FR" sz="900" b="0" i="0" u="none" strike="noStrike" kern="1200" cap="none" spc="0" normalizeH="0" baseline="0" noProof="0" dirty="0">
                <a:ln>
                  <a:noFill/>
                </a:ln>
                <a:solidFill>
                  <a:srgbClr val="25408F"/>
                </a:solidFill>
                <a:effectLst/>
                <a:uLnTx/>
                <a:uFillTx/>
                <a:latin typeface="Open Sans"/>
                <a:ea typeface="+mn-ea"/>
                <a:cs typeface="+mn-cs"/>
              </a:rPr>
              <a:t>(Bercy)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25408F"/>
                </a:solidFill>
                <a:effectLst/>
                <a:uLnTx/>
                <a:uFillTx/>
                <a:latin typeface="Open Sans"/>
                <a:ea typeface="+mn-ea"/>
                <a:cs typeface="+mn-cs"/>
              </a:rPr>
              <a:t>Travail nomade : travailler en amont ou en aval d’une réunion </a:t>
            </a:r>
          </a:p>
        </p:txBody>
      </p:sp>
      <p:sp>
        <p:nvSpPr>
          <p:cNvPr id="50" name="ZoneTexte 49">
            <a:extLst>
              <a:ext uri="{FF2B5EF4-FFF2-40B4-BE49-F238E27FC236}">
                <a16:creationId xmlns="" xmlns:a16="http://schemas.microsoft.com/office/drawing/2014/main" id="{0854971E-4E85-AEC7-1247-B7724C0297FF}"/>
              </a:ext>
            </a:extLst>
          </p:cNvPr>
          <p:cNvSpPr txBox="1"/>
          <p:nvPr/>
        </p:nvSpPr>
        <p:spPr>
          <a:xfrm>
            <a:off x="3105226" y="577621"/>
            <a:ext cx="4459466"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25408F"/>
                </a:solidFill>
                <a:effectLst/>
                <a:uLnTx/>
                <a:uFillTx/>
                <a:latin typeface="Open Sans"/>
                <a:ea typeface="+mn-ea"/>
                <a:cs typeface="+mn-cs"/>
              </a:rPr>
              <a:t>Ouvert aux autres agents</a:t>
            </a:r>
          </a:p>
        </p:txBody>
      </p:sp>
      <p:sp>
        <p:nvSpPr>
          <p:cNvPr id="51" name="Rectangle 50">
            <a:extLst>
              <a:ext uri="{FF2B5EF4-FFF2-40B4-BE49-F238E27FC236}">
                <a16:creationId xmlns="" xmlns:a16="http://schemas.microsoft.com/office/drawing/2014/main" id="{F1649082-7B36-5A36-CB2B-BF256023A590}"/>
              </a:ext>
            </a:extLst>
          </p:cNvPr>
          <p:cNvSpPr/>
          <p:nvPr/>
        </p:nvSpPr>
        <p:spPr>
          <a:xfrm rot="16200000">
            <a:off x="790183" y="4040676"/>
            <a:ext cx="612728" cy="267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dirty="0">
                <a:ln>
                  <a:noFill/>
                </a:ln>
                <a:solidFill>
                  <a:srgbClr val="4A4A4D"/>
                </a:solidFill>
                <a:effectLst/>
                <a:uLnTx/>
                <a:uFillTx/>
                <a:latin typeface="Open Sans"/>
                <a:ea typeface="+mn-ea"/>
                <a:cs typeface="+mn-cs"/>
              </a:rPr>
              <a:t>Escale </a:t>
            </a:r>
          </a:p>
        </p:txBody>
      </p:sp>
      <p:sp>
        <p:nvSpPr>
          <p:cNvPr id="53" name="Rectangle 52">
            <a:extLst>
              <a:ext uri="{FF2B5EF4-FFF2-40B4-BE49-F238E27FC236}">
                <a16:creationId xmlns="" xmlns:a16="http://schemas.microsoft.com/office/drawing/2014/main" id="{CCA1D994-95B6-92A7-D50A-C9D8A4CD095E}"/>
              </a:ext>
            </a:extLst>
          </p:cNvPr>
          <p:cNvSpPr/>
          <p:nvPr/>
        </p:nvSpPr>
        <p:spPr>
          <a:xfrm rot="16200000">
            <a:off x="726810" y="1164240"/>
            <a:ext cx="612728" cy="267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dirty="0">
                <a:ln>
                  <a:noFill/>
                </a:ln>
                <a:solidFill>
                  <a:srgbClr val="4A4A4D"/>
                </a:solidFill>
                <a:effectLst/>
                <a:uLnTx/>
                <a:uFillTx/>
                <a:latin typeface="Open Sans"/>
                <a:ea typeface="+mn-ea"/>
                <a:cs typeface="+mn-cs"/>
              </a:rPr>
              <a:t>Escale </a:t>
            </a:r>
          </a:p>
        </p:txBody>
      </p:sp>
      <p:sp>
        <p:nvSpPr>
          <p:cNvPr id="54" name="Rectangle 53">
            <a:extLst>
              <a:ext uri="{FF2B5EF4-FFF2-40B4-BE49-F238E27FC236}">
                <a16:creationId xmlns="" xmlns:a16="http://schemas.microsoft.com/office/drawing/2014/main" id="{E9496E3A-4A7B-C075-2DF2-97AD2F064A47}"/>
              </a:ext>
            </a:extLst>
          </p:cNvPr>
          <p:cNvSpPr/>
          <p:nvPr/>
        </p:nvSpPr>
        <p:spPr>
          <a:xfrm rot="16200000">
            <a:off x="589554" y="2116860"/>
            <a:ext cx="941560" cy="267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dirty="0">
                <a:ln>
                  <a:noFill/>
                </a:ln>
                <a:solidFill>
                  <a:srgbClr val="4A4A4D"/>
                </a:solidFill>
                <a:effectLst/>
                <a:uLnTx/>
                <a:uFillTx/>
                <a:latin typeface="Open Sans"/>
                <a:ea typeface="+mn-ea"/>
                <a:cs typeface="+mn-cs"/>
              </a:rPr>
              <a:t>bercylab </a:t>
            </a:r>
          </a:p>
        </p:txBody>
      </p:sp>
      <p:grpSp>
        <p:nvGrpSpPr>
          <p:cNvPr id="55" name="Groupe 54">
            <a:extLst>
              <a:ext uri="{FF2B5EF4-FFF2-40B4-BE49-F238E27FC236}">
                <a16:creationId xmlns="" xmlns:a16="http://schemas.microsoft.com/office/drawing/2014/main" id="{59DA9238-DD6B-859B-4517-9AEB23EA03B9}"/>
              </a:ext>
            </a:extLst>
          </p:cNvPr>
          <p:cNvGrpSpPr/>
          <p:nvPr/>
        </p:nvGrpSpPr>
        <p:grpSpPr>
          <a:xfrm>
            <a:off x="287017" y="3534532"/>
            <a:ext cx="534154" cy="534154"/>
            <a:chOff x="615635" y="2824681"/>
            <a:chExt cx="534154" cy="534154"/>
          </a:xfrm>
        </p:grpSpPr>
        <p:sp>
          <p:nvSpPr>
            <p:cNvPr id="56" name="Ellipse 55">
              <a:extLst>
                <a:ext uri="{FF2B5EF4-FFF2-40B4-BE49-F238E27FC236}">
                  <a16:creationId xmlns="" xmlns:a16="http://schemas.microsoft.com/office/drawing/2014/main" id="{CEA6AB07-9864-3AC6-81BF-F3C91C7B053E}"/>
                </a:ext>
              </a:extLst>
            </p:cNvPr>
            <p:cNvSpPr/>
            <p:nvPr/>
          </p:nvSpPr>
          <p:spPr>
            <a:xfrm>
              <a:off x="615635" y="2824681"/>
              <a:ext cx="534154" cy="534154"/>
            </a:xfrm>
            <a:prstGeom prst="ellipse">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Open Sans"/>
                <a:ea typeface="+mn-ea"/>
                <a:cs typeface="+mn-cs"/>
              </a:endParaRPr>
            </a:p>
          </p:txBody>
        </p:sp>
        <p:pic>
          <p:nvPicPr>
            <p:cNvPr id="57" name="Graphique 64" descr="Utilisateur avec un remplissage uni">
              <a:extLst>
                <a:ext uri="{FF2B5EF4-FFF2-40B4-BE49-F238E27FC236}">
                  <a16:creationId xmlns="" xmlns:a16="http://schemas.microsoft.com/office/drawing/2014/main" id="{4D406148-E2D4-0016-C9CE-F8A936688C6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703188" y="2915791"/>
              <a:ext cx="359048" cy="351934"/>
            </a:xfrm>
            <a:prstGeom prst="rect">
              <a:avLst/>
            </a:prstGeom>
          </p:spPr>
        </p:pic>
      </p:grpSp>
      <p:grpSp>
        <p:nvGrpSpPr>
          <p:cNvPr id="58" name="Groupe 57">
            <a:extLst>
              <a:ext uri="{FF2B5EF4-FFF2-40B4-BE49-F238E27FC236}">
                <a16:creationId xmlns="" xmlns:a16="http://schemas.microsoft.com/office/drawing/2014/main" id="{2397E832-9886-241C-21D1-56C0F4CC30E6}"/>
              </a:ext>
            </a:extLst>
          </p:cNvPr>
          <p:cNvGrpSpPr/>
          <p:nvPr/>
        </p:nvGrpSpPr>
        <p:grpSpPr>
          <a:xfrm>
            <a:off x="287017" y="1351141"/>
            <a:ext cx="534154" cy="534154"/>
            <a:chOff x="615635" y="4407528"/>
            <a:chExt cx="534154" cy="534154"/>
          </a:xfrm>
        </p:grpSpPr>
        <p:sp>
          <p:nvSpPr>
            <p:cNvPr id="59" name="Ellipse 58">
              <a:extLst>
                <a:ext uri="{FF2B5EF4-FFF2-40B4-BE49-F238E27FC236}">
                  <a16:creationId xmlns="" xmlns:a16="http://schemas.microsoft.com/office/drawing/2014/main" id="{63EA8817-0D70-00F5-C5A5-B2333A53D551}"/>
                </a:ext>
              </a:extLst>
            </p:cNvPr>
            <p:cNvSpPr/>
            <p:nvPr/>
          </p:nvSpPr>
          <p:spPr>
            <a:xfrm>
              <a:off x="615635" y="4407528"/>
              <a:ext cx="534154" cy="534154"/>
            </a:xfrm>
            <a:prstGeom prst="ellipse">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Open Sans"/>
                <a:ea typeface="+mn-ea"/>
                <a:cs typeface="+mn-cs"/>
              </a:endParaRPr>
            </a:p>
          </p:txBody>
        </p:sp>
        <p:pic>
          <p:nvPicPr>
            <p:cNvPr id="60" name="Graphique 68" descr="Utilisateurs avec un remplissage uni">
              <a:extLst>
                <a:ext uri="{FF2B5EF4-FFF2-40B4-BE49-F238E27FC236}">
                  <a16:creationId xmlns="" xmlns:a16="http://schemas.microsoft.com/office/drawing/2014/main" id="{C18D3BCE-D8D4-4DC1-915D-C95A278CB4FB}"/>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681906" y="4506063"/>
              <a:ext cx="404510" cy="374794"/>
            </a:xfrm>
            <a:prstGeom prst="rect">
              <a:avLst/>
            </a:prstGeom>
          </p:spPr>
        </p:pic>
      </p:grpSp>
      <p:sp>
        <p:nvSpPr>
          <p:cNvPr id="61" name="Rectangle 60">
            <a:extLst>
              <a:ext uri="{FF2B5EF4-FFF2-40B4-BE49-F238E27FC236}">
                <a16:creationId xmlns="" xmlns:a16="http://schemas.microsoft.com/office/drawing/2014/main" id="{B7431297-1502-61BA-3FF2-1E2A54E94B3E}"/>
              </a:ext>
            </a:extLst>
          </p:cNvPr>
          <p:cNvSpPr/>
          <p:nvPr/>
        </p:nvSpPr>
        <p:spPr>
          <a:xfrm>
            <a:off x="4520485" y="3865628"/>
            <a:ext cx="1835393" cy="21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all" spc="0" normalizeH="0" baseline="0" noProof="0" dirty="0" err="1">
                <a:ln>
                  <a:noFill/>
                </a:ln>
                <a:solidFill>
                  <a:srgbClr val="4A4A4D"/>
                </a:solidFill>
                <a:effectLst/>
                <a:uLnTx/>
                <a:uFillTx/>
                <a:latin typeface="Open Sans"/>
                <a:ea typeface="+mn-ea"/>
                <a:cs typeface="+mn-cs"/>
              </a:rPr>
              <a:t>Burolib</a:t>
            </a:r>
            <a:r>
              <a:rPr kumimoji="0" lang="fr-FR" sz="900" b="1" i="0" u="none" strike="noStrike" kern="1200" cap="all" spc="0" normalizeH="0" baseline="0" noProof="0" dirty="0">
                <a:ln>
                  <a:noFill/>
                </a:ln>
                <a:solidFill>
                  <a:srgbClr val="4A4A4D"/>
                </a:solidFill>
                <a:effectLst/>
                <a:uLnTx/>
                <a:uFillTx/>
                <a:latin typeface="Open Sans"/>
                <a:ea typeface="+mn-ea"/>
                <a:cs typeface="+mn-cs"/>
              </a:rPr>
              <a:t> (Ville de paris) </a:t>
            </a:r>
          </a:p>
        </p:txBody>
      </p:sp>
      <p:pic>
        <p:nvPicPr>
          <p:cNvPr id="62" name="Image 61">
            <a:extLst>
              <a:ext uri="{FF2B5EF4-FFF2-40B4-BE49-F238E27FC236}">
                <a16:creationId xmlns="" xmlns:a16="http://schemas.microsoft.com/office/drawing/2014/main" id="{B4A619DA-BA3C-C44B-D0E8-7030A08D191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45541" y="871834"/>
            <a:ext cx="1533650" cy="1519536"/>
          </a:xfrm>
          <a:prstGeom prst="roundRect">
            <a:avLst/>
          </a:prstGeom>
        </p:spPr>
      </p:pic>
      <p:sp>
        <p:nvSpPr>
          <p:cNvPr id="63" name="ZoneTexte 62">
            <a:extLst>
              <a:ext uri="{FF2B5EF4-FFF2-40B4-BE49-F238E27FC236}">
                <a16:creationId xmlns="" xmlns:a16="http://schemas.microsoft.com/office/drawing/2014/main" id="{CF3147CE-3077-1972-2915-A070FC7111B7}"/>
              </a:ext>
            </a:extLst>
          </p:cNvPr>
          <p:cNvSpPr txBox="1"/>
          <p:nvPr/>
        </p:nvSpPr>
        <p:spPr>
          <a:xfrm>
            <a:off x="3861879" y="917153"/>
            <a:ext cx="2030178"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Plateau créatif</a:t>
            </a:r>
            <a:endParaRPr kumimoji="0" lang="fr-FR" sz="1100" b="0" i="0" u="none" strike="noStrike" kern="1200" cap="none" spc="0" normalizeH="0" baseline="0" noProof="0" dirty="0">
              <a:ln>
                <a:noFill/>
              </a:ln>
              <a:solidFill>
                <a:srgbClr val="4A4A4D"/>
              </a:solidFill>
              <a:effectLst/>
              <a:uLnTx/>
              <a:uFillTx/>
              <a:latin typeface="Open Sans"/>
              <a:ea typeface="+mn-ea"/>
              <a:cs typeface="+mn-cs"/>
            </a:endParaRPr>
          </a:p>
        </p:txBody>
      </p:sp>
      <p:pic>
        <p:nvPicPr>
          <p:cNvPr id="65" name="Image 64">
            <a:extLst>
              <a:ext uri="{FF2B5EF4-FFF2-40B4-BE49-F238E27FC236}">
                <a16:creationId xmlns="" xmlns:a16="http://schemas.microsoft.com/office/drawing/2014/main" id="{78AC74B5-5767-BE96-BFA3-662E81798F4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851505" y="1725409"/>
            <a:ext cx="1500612" cy="979614"/>
          </a:xfrm>
          <a:prstGeom prst="roundRect">
            <a:avLst/>
          </a:prstGeom>
        </p:spPr>
      </p:pic>
      <p:grpSp>
        <p:nvGrpSpPr>
          <p:cNvPr id="66" name="Groupe 65">
            <a:extLst>
              <a:ext uri="{FF2B5EF4-FFF2-40B4-BE49-F238E27FC236}">
                <a16:creationId xmlns="" xmlns:a16="http://schemas.microsoft.com/office/drawing/2014/main" id="{80924200-195A-9C27-3C26-95F416EC8789}"/>
              </a:ext>
            </a:extLst>
          </p:cNvPr>
          <p:cNvGrpSpPr/>
          <p:nvPr/>
        </p:nvGrpSpPr>
        <p:grpSpPr>
          <a:xfrm>
            <a:off x="2851505" y="2207812"/>
            <a:ext cx="629286" cy="506118"/>
            <a:chOff x="3127147" y="3939218"/>
            <a:chExt cx="3766670" cy="1884740"/>
          </a:xfrm>
        </p:grpSpPr>
        <p:pic>
          <p:nvPicPr>
            <p:cNvPr id="67" name="Image 66">
              <a:extLst>
                <a:ext uri="{FF2B5EF4-FFF2-40B4-BE49-F238E27FC236}">
                  <a16:creationId xmlns="" xmlns:a16="http://schemas.microsoft.com/office/drawing/2014/main" id="{8CB75D81-8FB0-517F-AAAD-C35ACF6A149C}"/>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127147" y="3939218"/>
              <a:ext cx="3766670" cy="1884740"/>
            </a:xfrm>
            <a:prstGeom prst="rect">
              <a:avLst/>
            </a:prstGeom>
          </p:spPr>
        </p:pic>
        <p:sp>
          <p:nvSpPr>
            <p:cNvPr id="68" name="Rectangle 67">
              <a:extLst>
                <a:ext uri="{FF2B5EF4-FFF2-40B4-BE49-F238E27FC236}">
                  <a16:creationId xmlns="" xmlns:a16="http://schemas.microsoft.com/office/drawing/2014/main" id="{749D3AB5-0A25-61B9-F50E-66FF4694E96A}"/>
                </a:ext>
              </a:extLst>
            </p:cNvPr>
            <p:cNvSpPr/>
            <p:nvPr/>
          </p:nvSpPr>
          <p:spPr>
            <a:xfrm>
              <a:off x="4080097" y="3939218"/>
              <a:ext cx="2813720" cy="521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grpSp>
      <p:sp>
        <p:nvSpPr>
          <p:cNvPr id="69" name="ZoneTexte 68">
            <a:extLst>
              <a:ext uri="{FF2B5EF4-FFF2-40B4-BE49-F238E27FC236}">
                <a16:creationId xmlns="" xmlns:a16="http://schemas.microsoft.com/office/drawing/2014/main" id="{A624D896-B8D7-C858-B80B-660AE05A4D64}"/>
              </a:ext>
            </a:extLst>
          </p:cNvPr>
          <p:cNvSpPr txBox="1"/>
          <p:nvPr/>
        </p:nvSpPr>
        <p:spPr>
          <a:xfrm>
            <a:off x="2802297" y="1750090"/>
            <a:ext cx="1549820" cy="43088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Lab </a:t>
            </a: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Rectorat de Rennes</a:t>
            </a:r>
            <a:endParaRPr kumimoji="0" lang="fr-FR" sz="1100" b="0" i="0" u="none" strike="noStrike" kern="1200" cap="none" spc="0" normalizeH="0" baseline="0" noProof="0" dirty="0">
              <a:ln>
                <a:noFill/>
              </a:ln>
              <a:solidFill>
                <a:srgbClr val="4A4A4D"/>
              </a:solidFill>
              <a:effectLst/>
              <a:uLnTx/>
              <a:uFillTx/>
              <a:latin typeface="Open Sans"/>
              <a:ea typeface="+mn-ea"/>
              <a:cs typeface="+mn-cs"/>
            </a:endParaRPr>
          </a:p>
        </p:txBody>
      </p: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6" name="ZoneTexte 75">
            <a:extLst>
              <a:ext uri="{FF2B5EF4-FFF2-40B4-BE49-F238E27FC236}">
                <a16:creationId xmlns="" xmlns:a16="http://schemas.microsoft.com/office/drawing/2014/main" id="{38AD8E6F-4B2D-E4F4-4F40-681723758769}"/>
              </a:ext>
            </a:extLst>
          </p:cNvPr>
          <p:cNvSpPr txBox="1"/>
          <p:nvPr/>
        </p:nvSpPr>
        <p:spPr>
          <a:xfrm>
            <a:off x="1209854" y="3850289"/>
            <a:ext cx="1390353" cy="76944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 L’archipel»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mn-ea"/>
                <a:cs typeface="+mn-cs"/>
              </a:rPr>
              <a:t>Travail individuel dans un endroit calme</a:t>
            </a:r>
            <a:endParaRPr kumimoji="0" lang="fr-FR" sz="1100" b="0" i="0" u="none" strike="noStrike" kern="1200" cap="none" spc="0" normalizeH="0" baseline="0" noProof="0" dirty="0">
              <a:ln>
                <a:noFill/>
              </a:ln>
              <a:solidFill>
                <a:srgbClr val="4A4A4D"/>
              </a:solidFill>
              <a:effectLst/>
              <a:uLnTx/>
              <a:uFillTx/>
              <a:latin typeface="Open Sans"/>
              <a:ea typeface="+mn-ea"/>
              <a:cs typeface="+mn-cs"/>
            </a:endParaRP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35</a:t>
            </a:r>
            <a:endParaRPr lang="fr-FR" dirty="0"/>
          </a:p>
        </p:txBody>
      </p:sp>
      <p:sp>
        <p:nvSpPr>
          <p:cNvPr id="78" name="Rectangle 77">
            <a:extLst>
              <a:ext uri="{FF2B5EF4-FFF2-40B4-BE49-F238E27FC236}">
                <a16:creationId xmlns="" xmlns:a16="http://schemas.microsoft.com/office/drawing/2014/main" id="{CCFE2A4E-7E7E-4776-AA85-0EC9DE1AECF9}"/>
              </a:ext>
            </a:extLst>
          </p:cNvPr>
          <p:cNvSpPr/>
          <p:nvPr/>
        </p:nvSpPr>
        <p:spPr>
          <a:xfrm>
            <a:off x="6472266" y="545375"/>
            <a:ext cx="2671734" cy="418661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err="1">
              <a:ln>
                <a:noFill/>
              </a:ln>
              <a:solidFill>
                <a:srgbClr val="FFFFFF"/>
              </a:solidFill>
              <a:effectLst/>
              <a:uLnTx/>
              <a:uFillTx/>
              <a:latin typeface="Open Sans"/>
              <a:ea typeface="+mn-ea"/>
              <a:cs typeface="+mn-cs"/>
            </a:endParaRPr>
          </a:p>
        </p:txBody>
      </p:sp>
      <p:grpSp>
        <p:nvGrpSpPr>
          <p:cNvPr id="9" name="Groupe 8">
            <a:extLst>
              <a:ext uri="{FF2B5EF4-FFF2-40B4-BE49-F238E27FC236}">
                <a16:creationId xmlns="" xmlns:a16="http://schemas.microsoft.com/office/drawing/2014/main" id="{692025EE-CA1F-4974-837F-0E61C0310BF2}"/>
              </a:ext>
            </a:extLst>
          </p:cNvPr>
          <p:cNvGrpSpPr/>
          <p:nvPr/>
        </p:nvGrpSpPr>
        <p:grpSpPr>
          <a:xfrm>
            <a:off x="6624450" y="561043"/>
            <a:ext cx="3149100" cy="630942"/>
            <a:chOff x="9042900" y="1315257"/>
            <a:chExt cx="3149100" cy="630942"/>
          </a:xfrm>
        </p:grpSpPr>
        <p:sp>
          <p:nvSpPr>
            <p:cNvPr id="10" name="ZoneTexte 9">
              <a:extLst>
                <a:ext uri="{FF2B5EF4-FFF2-40B4-BE49-F238E27FC236}">
                  <a16:creationId xmlns="" xmlns:a16="http://schemas.microsoft.com/office/drawing/2014/main" id="{B2405DD3-C0E5-4EF7-BEB4-FF313012438A}"/>
                </a:ext>
              </a:extLst>
            </p:cNvPr>
            <p:cNvSpPr txBox="1"/>
            <p:nvPr/>
          </p:nvSpPr>
          <p:spPr>
            <a:xfrm>
              <a:off x="9042900" y="1315257"/>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Ministère de l’Economie &amp; des Finances</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11" name="ZoneTexte 10">
              <a:extLst>
                <a:ext uri="{FF2B5EF4-FFF2-40B4-BE49-F238E27FC236}">
                  <a16:creationId xmlns="" xmlns:a16="http://schemas.microsoft.com/office/drawing/2014/main" id="{279A79E3-DAF5-4DE4-B395-D391CD98A8F1}"/>
                </a:ext>
              </a:extLst>
            </p:cNvPr>
            <p:cNvSpPr txBox="1"/>
            <p:nvPr/>
          </p:nvSpPr>
          <p:spPr>
            <a:xfrm>
              <a:off x="9105661" y="1453756"/>
              <a:ext cx="3086339" cy="492443"/>
            </a:xfrm>
            <a:prstGeom prst="rect">
              <a:avLst/>
            </a:prstGeom>
            <a:noFill/>
            <a:ln>
              <a:noFill/>
            </a:ln>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Hall de Bercy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New Work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Espace projets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BercyLab (2017)</a:t>
              </a:r>
            </a:p>
          </p:txBody>
        </p:sp>
      </p:grpSp>
      <p:grpSp>
        <p:nvGrpSpPr>
          <p:cNvPr id="12" name="Groupe 11">
            <a:extLst>
              <a:ext uri="{FF2B5EF4-FFF2-40B4-BE49-F238E27FC236}">
                <a16:creationId xmlns="" xmlns:a16="http://schemas.microsoft.com/office/drawing/2014/main" id="{5EC09ECC-E8D1-418D-BE1C-005071C823E3}"/>
              </a:ext>
            </a:extLst>
          </p:cNvPr>
          <p:cNvGrpSpPr/>
          <p:nvPr/>
        </p:nvGrpSpPr>
        <p:grpSpPr>
          <a:xfrm>
            <a:off x="6624449" y="1278116"/>
            <a:ext cx="3086339" cy="285522"/>
            <a:chOff x="8627809" y="1746264"/>
            <a:chExt cx="3086339" cy="285522"/>
          </a:xfrm>
        </p:grpSpPr>
        <p:sp>
          <p:nvSpPr>
            <p:cNvPr id="14" name="ZoneTexte 13">
              <a:extLst>
                <a:ext uri="{FF2B5EF4-FFF2-40B4-BE49-F238E27FC236}">
                  <a16:creationId xmlns="" xmlns:a16="http://schemas.microsoft.com/office/drawing/2014/main" id="{EBAD116F-7D7E-47B1-A4EA-BAE4EB4B1373}"/>
                </a:ext>
              </a:extLst>
            </p:cNvPr>
            <p:cNvSpPr txBox="1"/>
            <p:nvPr/>
          </p:nvSpPr>
          <p:spPr>
            <a:xfrm>
              <a:off x="8627809" y="1746264"/>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Ministère de la transition écologique</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15" name="ZoneTexte 14">
              <a:extLst>
                <a:ext uri="{FF2B5EF4-FFF2-40B4-BE49-F238E27FC236}">
                  <a16:creationId xmlns="" xmlns:a16="http://schemas.microsoft.com/office/drawing/2014/main" id="{DA91FAA7-B097-4222-B5EB-C052B6FEC46F}"/>
                </a:ext>
              </a:extLst>
            </p:cNvPr>
            <p:cNvSpPr txBox="1"/>
            <p:nvPr/>
          </p:nvSpPr>
          <p:spPr>
            <a:xfrm>
              <a:off x="8674331" y="1908675"/>
              <a:ext cx="2399696" cy="123111"/>
            </a:xfrm>
            <a:prstGeom prst="rect">
              <a:avLst/>
            </a:prstGeom>
            <a:noFill/>
            <a:ln>
              <a:noFill/>
            </a:ln>
          </p:spPr>
          <p:txBody>
            <a:bodyPr wrap="square" lIns="0" tIns="0" rIns="0" bIns="0" rtlCol="0">
              <a:spAutoFit/>
            </a:bodyPr>
            <a:lstStyle/>
            <a:p>
              <a:pPr marL="171450" lvl="0" indent="-171450">
                <a:buFont typeface="Arial" panose="020B0604020202020204" pitchFamily="34" charset="0"/>
                <a:buChar char="•"/>
                <a:defRPr/>
              </a:pPr>
              <a:r>
                <a:rPr kumimoji="0" lang="fr-FR" sz="800" b="0" i="0" u="none" strike="noStrike" kern="1200" cap="none" spc="0" normalizeH="0" baseline="0" noProof="0" dirty="0">
                  <a:ln>
                    <a:noFill/>
                  </a:ln>
                  <a:solidFill>
                    <a:srgbClr val="FFFFFF"/>
                  </a:solidFill>
                  <a:effectLst/>
                  <a:uLnTx/>
                  <a:uFillTx/>
                  <a:latin typeface="Open Sans"/>
                </a:rPr>
                <a:t>Espace </a:t>
              </a:r>
              <a:r>
                <a:rPr kumimoji="0" lang="fr-FR" sz="800" b="0" i="0" u="none" strike="noStrike" kern="1200" cap="none" spc="0" normalizeH="0" baseline="0" noProof="0" dirty="0" smtClean="0">
                  <a:ln>
                    <a:noFill/>
                  </a:ln>
                  <a:solidFill>
                    <a:srgbClr val="FFFFFF"/>
                  </a:solidFill>
                  <a:effectLst/>
                  <a:uLnTx/>
                  <a:uFillTx/>
                  <a:latin typeface="Open Sans"/>
                </a:rPr>
                <a:t>travail </a:t>
              </a:r>
              <a:r>
                <a:rPr kumimoji="0" lang="fr-FR" sz="800" b="0" i="0" u="none" strike="noStrike" kern="1200" cap="none" spc="0" normalizeH="0" baseline="0" noProof="0" dirty="0">
                  <a:ln>
                    <a:noFill/>
                  </a:ln>
                  <a:solidFill>
                    <a:srgbClr val="FFFFFF"/>
                  </a:solidFill>
                  <a:effectLst/>
                  <a:uLnTx/>
                  <a:uFillTx/>
                  <a:latin typeface="Open Sans"/>
                </a:rPr>
                <a:t>partagé à la Tour Sequoia (2021</a:t>
              </a:r>
              <a:r>
                <a:rPr lang="fr-FR" sz="800" dirty="0" smtClean="0">
                  <a:solidFill>
                    <a:srgbClr val="FFFFFF"/>
                  </a:solidFill>
                  <a:latin typeface="Open Sans"/>
                </a:rPr>
                <a:t>)</a:t>
              </a:r>
              <a:endParaRPr kumimoji="0" lang="fr-FR" sz="800" b="0" i="0" u="none" strike="noStrike" kern="1200" cap="none" spc="0" normalizeH="0" baseline="0" noProof="0" dirty="0">
                <a:ln>
                  <a:noFill/>
                </a:ln>
                <a:solidFill>
                  <a:srgbClr val="FFFFFF"/>
                </a:solidFill>
                <a:effectLst/>
                <a:uLnTx/>
                <a:uFillTx/>
                <a:latin typeface="Open Sans"/>
              </a:endParaRPr>
            </a:p>
          </p:txBody>
        </p:sp>
      </p:grpSp>
      <p:grpSp>
        <p:nvGrpSpPr>
          <p:cNvPr id="17" name="Groupe 16">
            <a:extLst>
              <a:ext uri="{FF2B5EF4-FFF2-40B4-BE49-F238E27FC236}">
                <a16:creationId xmlns="" xmlns:a16="http://schemas.microsoft.com/office/drawing/2014/main" id="{0B227EBE-F6EB-4EC9-8F10-2B50D2B617BF}"/>
              </a:ext>
            </a:extLst>
          </p:cNvPr>
          <p:cNvGrpSpPr/>
          <p:nvPr/>
        </p:nvGrpSpPr>
        <p:grpSpPr>
          <a:xfrm>
            <a:off x="6624449" y="1644547"/>
            <a:ext cx="3132861" cy="295698"/>
            <a:chOff x="8627809" y="2056866"/>
            <a:chExt cx="3132861" cy="295698"/>
          </a:xfrm>
        </p:grpSpPr>
        <p:sp>
          <p:nvSpPr>
            <p:cNvPr id="18" name="ZoneTexte 17">
              <a:extLst>
                <a:ext uri="{FF2B5EF4-FFF2-40B4-BE49-F238E27FC236}">
                  <a16:creationId xmlns="" xmlns:a16="http://schemas.microsoft.com/office/drawing/2014/main" id="{15D6171D-2DA3-40AD-B34F-1AA1F52BCBC2}"/>
                </a:ext>
              </a:extLst>
            </p:cNvPr>
            <p:cNvSpPr txBox="1"/>
            <p:nvPr/>
          </p:nvSpPr>
          <p:spPr>
            <a:xfrm>
              <a:off x="8627809" y="2056866"/>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Ministère de l’enseignement supérieur</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19" name="ZoneTexte 18">
              <a:extLst>
                <a:ext uri="{FF2B5EF4-FFF2-40B4-BE49-F238E27FC236}">
                  <a16:creationId xmlns="" xmlns:a16="http://schemas.microsoft.com/office/drawing/2014/main" id="{CCCD3389-67F9-4F2A-A7BF-DE8EB15C12A2}"/>
                </a:ext>
              </a:extLst>
            </p:cNvPr>
            <p:cNvSpPr txBox="1"/>
            <p:nvPr/>
          </p:nvSpPr>
          <p:spPr>
            <a:xfrm>
              <a:off x="8674331" y="2229453"/>
              <a:ext cx="3086339" cy="123111"/>
            </a:xfrm>
            <a:prstGeom prst="rect">
              <a:avLst/>
            </a:prstGeom>
            <a:noFill/>
            <a:ln>
              <a:noFill/>
            </a:ln>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ESCALE , Paris Descartes(2022)</a:t>
              </a:r>
            </a:p>
          </p:txBody>
        </p:sp>
      </p:grpSp>
      <p:grpSp>
        <p:nvGrpSpPr>
          <p:cNvPr id="20" name="Groupe 19">
            <a:extLst>
              <a:ext uri="{FF2B5EF4-FFF2-40B4-BE49-F238E27FC236}">
                <a16:creationId xmlns="" xmlns:a16="http://schemas.microsoft.com/office/drawing/2014/main" id="{4064891A-C0DD-4ACE-AF4F-339C06B26B59}"/>
              </a:ext>
            </a:extLst>
          </p:cNvPr>
          <p:cNvGrpSpPr/>
          <p:nvPr/>
        </p:nvGrpSpPr>
        <p:grpSpPr>
          <a:xfrm>
            <a:off x="6622428" y="2432552"/>
            <a:ext cx="3134882" cy="427230"/>
            <a:chOff x="8625788" y="2495051"/>
            <a:chExt cx="3134882" cy="427230"/>
          </a:xfrm>
        </p:grpSpPr>
        <p:sp>
          <p:nvSpPr>
            <p:cNvPr id="21" name="ZoneTexte 20">
              <a:extLst>
                <a:ext uri="{FF2B5EF4-FFF2-40B4-BE49-F238E27FC236}">
                  <a16:creationId xmlns="" xmlns:a16="http://schemas.microsoft.com/office/drawing/2014/main" id="{C73CFC29-F77E-4588-B1DA-C5BC077D259B}"/>
                </a:ext>
              </a:extLst>
            </p:cNvPr>
            <p:cNvSpPr txBox="1"/>
            <p:nvPr/>
          </p:nvSpPr>
          <p:spPr>
            <a:xfrm>
              <a:off x="8625788" y="2495051"/>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Région Île-de-France</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22" name="ZoneTexte 21">
              <a:extLst>
                <a:ext uri="{FF2B5EF4-FFF2-40B4-BE49-F238E27FC236}">
                  <a16:creationId xmlns="" xmlns:a16="http://schemas.microsoft.com/office/drawing/2014/main" id="{325F18A5-866A-49AA-AAA3-7DA5BE600297}"/>
                </a:ext>
              </a:extLst>
            </p:cNvPr>
            <p:cNvSpPr txBox="1"/>
            <p:nvPr/>
          </p:nvSpPr>
          <p:spPr>
            <a:xfrm>
              <a:off x="8674331" y="2676060"/>
              <a:ext cx="3086339" cy="246221"/>
            </a:xfrm>
            <a:prstGeom prst="rect">
              <a:avLst/>
            </a:prstGeom>
            <a:noFill/>
            <a:ln>
              <a:noFill/>
            </a:ln>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PRIF- ETAP (2021)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CRIDF- Accès à Néo-nomade (privé) (2018)</a:t>
              </a:r>
            </a:p>
          </p:txBody>
        </p:sp>
      </p:grpSp>
      <p:grpSp>
        <p:nvGrpSpPr>
          <p:cNvPr id="23" name="Groupe 22">
            <a:extLst>
              <a:ext uri="{FF2B5EF4-FFF2-40B4-BE49-F238E27FC236}">
                <a16:creationId xmlns="" xmlns:a16="http://schemas.microsoft.com/office/drawing/2014/main" id="{92AE6076-73F4-4A29-9A10-BB0413BE4C79}"/>
              </a:ext>
            </a:extLst>
          </p:cNvPr>
          <p:cNvGrpSpPr/>
          <p:nvPr/>
        </p:nvGrpSpPr>
        <p:grpSpPr>
          <a:xfrm>
            <a:off x="6638774" y="2939422"/>
            <a:ext cx="3149100" cy="259495"/>
            <a:chOff x="9042900" y="4335333"/>
            <a:chExt cx="3149100" cy="259495"/>
          </a:xfrm>
        </p:grpSpPr>
        <p:sp>
          <p:nvSpPr>
            <p:cNvPr id="24" name="ZoneTexte 23">
              <a:extLst>
                <a:ext uri="{FF2B5EF4-FFF2-40B4-BE49-F238E27FC236}">
                  <a16:creationId xmlns="" xmlns:a16="http://schemas.microsoft.com/office/drawing/2014/main" id="{8E4B5572-A16A-4417-8F22-59D690B8306A}"/>
                </a:ext>
              </a:extLst>
            </p:cNvPr>
            <p:cNvSpPr txBox="1"/>
            <p:nvPr/>
          </p:nvSpPr>
          <p:spPr>
            <a:xfrm>
              <a:off x="9042900" y="4335333"/>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Ville de Paris</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25" name="ZoneTexte 24">
              <a:extLst>
                <a:ext uri="{FF2B5EF4-FFF2-40B4-BE49-F238E27FC236}">
                  <a16:creationId xmlns="" xmlns:a16="http://schemas.microsoft.com/office/drawing/2014/main" id="{6B4F6F92-1117-4C30-9D9A-880652F180FE}"/>
                </a:ext>
              </a:extLst>
            </p:cNvPr>
            <p:cNvSpPr txBox="1"/>
            <p:nvPr/>
          </p:nvSpPr>
          <p:spPr>
            <a:xfrm>
              <a:off x="9105661" y="4471717"/>
              <a:ext cx="3086339" cy="123111"/>
            </a:xfrm>
            <a:prstGeom prst="rect">
              <a:avLst/>
            </a:prstGeom>
            <a:noFill/>
            <a:ln>
              <a:noFill/>
            </a:ln>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Burolib (2016)</a:t>
              </a:r>
            </a:p>
          </p:txBody>
        </p:sp>
      </p:grpSp>
      <p:grpSp>
        <p:nvGrpSpPr>
          <p:cNvPr id="26" name="Groupe 25">
            <a:extLst>
              <a:ext uri="{FF2B5EF4-FFF2-40B4-BE49-F238E27FC236}">
                <a16:creationId xmlns="" xmlns:a16="http://schemas.microsoft.com/office/drawing/2014/main" id="{563A0988-915C-404E-86DB-DA2516CEC090}"/>
              </a:ext>
            </a:extLst>
          </p:cNvPr>
          <p:cNvGrpSpPr/>
          <p:nvPr/>
        </p:nvGrpSpPr>
        <p:grpSpPr>
          <a:xfrm>
            <a:off x="6651313" y="3228132"/>
            <a:ext cx="2371138" cy="554166"/>
            <a:chOff x="9042900" y="4896648"/>
            <a:chExt cx="3086339" cy="554166"/>
          </a:xfrm>
        </p:grpSpPr>
        <p:sp>
          <p:nvSpPr>
            <p:cNvPr id="27" name="ZoneTexte 26">
              <a:extLst>
                <a:ext uri="{FF2B5EF4-FFF2-40B4-BE49-F238E27FC236}">
                  <a16:creationId xmlns="" xmlns:a16="http://schemas.microsoft.com/office/drawing/2014/main" id="{D218C375-F759-4348-A86E-DAA742463974}"/>
                </a:ext>
              </a:extLst>
            </p:cNvPr>
            <p:cNvSpPr txBox="1"/>
            <p:nvPr/>
          </p:nvSpPr>
          <p:spPr>
            <a:xfrm>
              <a:off x="9042900" y="4896648"/>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Service de la documentation nationale du cadastre</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28" name="ZoneTexte 27">
              <a:extLst>
                <a:ext uri="{FF2B5EF4-FFF2-40B4-BE49-F238E27FC236}">
                  <a16:creationId xmlns="" xmlns:a16="http://schemas.microsoft.com/office/drawing/2014/main" id="{F5C7DB2C-67AA-4562-9989-A2427E7236ED}"/>
                </a:ext>
              </a:extLst>
            </p:cNvPr>
            <p:cNvSpPr txBox="1"/>
            <p:nvPr/>
          </p:nvSpPr>
          <p:spPr>
            <a:xfrm>
              <a:off x="9105661" y="5204593"/>
              <a:ext cx="2713206" cy="246221"/>
            </a:xfrm>
            <a:prstGeom prst="rect">
              <a:avLst/>
            </a:prstGeom>
            <a:noFill/>
            <a:ln>
              <a:noFill/>
            </a:ln>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Espaces de travail partagé à Saint-Germain-en-Laye (2018)</a:t>
              </a:r>
            </a:p>
          </p:txBody>
        </p:sp>
      </p:grpSp>
      <p:grpSp>
        <p:nvGrpSpPr>
          <p:cNvPr id="29" name="Groupe 28">
            <a:extLst>
              <a:ext uri="{FF2B5EF4-FFF2-40B4-BE49-F238E27FC236}">
                <a16:creationId xmlns="" xmlns:a16="http://schemas.microsoft.com/office/drawing/2014/main" id="{CC252980-3407-4A5E-8804-D2D057F1D2EA}"/>
              </a:ext>
            </a:extLst>
          </p:cNvPr>
          <p:cNvGrpSpPr/>
          <p:nvPr/>
        </p:nvGrpSpPr>
        <p:grpSpPr>
          <a:xfrm>
            <a:off x="6669023" y="3836692"/>
            <a:ext cx="3086339" cy="433958"/>
            <a:chOff x="8672383" y="3915129"/>
            <a:chExt cx="3086339" cy="433958"/>
          </a:xfrm>
        </p:grpSpPr>
        <p:sp>
          <p:nvSpPr>
            <p:cNvPr id="30" name="ZoneTexte 29">
              <a:extLst>
                <a:ext uri="{FF2B5EF4-FFF2-40B4-BE49-F238E27FC236}">
                  <a16:creationId xmlns="" xmlns:a16="http://schemas.microsoft.com/office/drawing/2014/main" id="{8A56B877-7C7A-4662-A86C-A6E1403F272F}"/>
                </a:ext>
              </a:extLst>
            </p:cNvPr>
            <p:cNvSpPr txBox="1"/>
            <p:nvPr/>
          </p:nvSpPr>
          <p:spPr>
            <a:xfrm>
              <a:off x="8672383" y="3915129"/>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Centre des Finances publiques</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31" name="ZoneTexte 30">
              <a:extLst>
                <a:ext uri="{FF2B5EF4-FFF2-40B4-BE49-F238E27FC236}">
                  <a16:creationId xmlns="" xmlns:a16="http://schemas.microsoft.com/office/drawing/2014/main" id="{46FCFBAC-6515-4067-9420-588E4FA2648C}"/>
                </a:ext>
              </a:extLst>
            </p:cNvPr>
            <p:cNvSpPr txBox="1"/>
            <p:nvPr/>
          </p:nvSpPr>
          <p:spPr>
            <a:xfrm>
              <a:off x="8690762" y="4102866"/>
              <a:ext cx="2383266" cy="246221"/>
            </a:xfrm>
            <a:prstGeom prst="rect">
              <a:avLst/>
            </a:prstGeom>
            <a:noFill/>
            <a:ln>
              <a:noFill/>
            </a:ln>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Muret &amp; Nord : Espaces de travail partagé (2023)</a:t>
              </a:r>
            </a:p>
          </p:txBody>
        </p:sp>
      </p:grpSp>
      <p:sp>
        <p:nvSpPr>
          <p:cNvPr id="70" name="ZoneTexte 69">
            <a:extLst>
              <a:ext uri="{FF2B5EF4-FFF2-40B4-BE49-F238E27FC236}">
                <a16:creationId xmlns="" xmlns:a16="http://schemas.microsoft.com/office/drawing/2014/main" id="{D278F9A1-84E3-49F9-15B3-29026223F90D}"/>
              </a:ext>
            </a:extLst>
          </p:cNvPr>
          <p:cNvSpPr txBox="1"/>
          <p:nvPr/>
        </p:nvSpPr>
        <p:spPr>
          <a:xfrm>
            <a:off x="6624449" y="2023891"/>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Rectorat de Bretagne, Rennes</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71" name="ZoneTexte 70">
            <a:extLst>
              <a:ext uri="{FF2B5EF4-FFF2-40B4-BE49-F238E27FC236}">
                <a16:creationId xmlns="" xmlns:a16="http://schemas.microsoft.com/office/drawing/2014/main" id="{09CCBDBF-9BDF-24A4-596F-4FD637114DD8}"/>
              </a:ext>
            </a:extLst>
          </p:cNvPr>
          <p:cNvSpPr txBox="1"/>
          <p:nvPr/>
        </p:nvSpPr>
        <p:spPr>
          <a:xfrm>
            <a:off x="6670971" y="2211710"/>
            <a:ext cx="3086339" cy="123111"/>
          </a:xfrm>
          <a:prstGeom prst="rect">
            <a:avLst/>
          </a:prstGeom>
          <a:noFill/>
          <a:ln>
            <a:noFill/>
          </a:ln>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Le 110 bis, Rennes </a:t>
            </a:r>
          </a:p>
        </p:txBody>
      </p:sp>
      <p:sp>
        <p:nvSpPr>
          <p:cNvPr id="72" name="ZoneTexte 71">
            <a:extLst>
              <a:ext uri="{FF2B5EF4-FFF2-40B4-BE49-F238E27FC236}">
                <a16:creationId xmlns="" xmlns:a16="http://schemas.microsoft.com/office/drawing/2014/main" id="{57BBAC7C-231F-7D08-C2AB-05EABE8EE3E1}"/>
              </a:ext>
            </a:extLst>
          </p:cNvPr>
          <p:cNvSpPr txBox="1"/>
          <p:nvPr/>
        </p:nvSpPr>
        <p:spPr>
          <a:xfrm>
            <a:off x="6687211" y="4301961"/>
            <a:ext cx="3086339" cy="1384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900" b="1" i="0" u="none" strike="noStrike" kern="1200" cap="none" spc="0" normalizeH="0" baseline="0" noProof="0" dirty="0">
                <a:ln>
                  <a:noFill/>
                </a:ln>
                <a:solidFill>
                  <a:srgbClr val="0C9ED9"/>
                </a:solidFill>
                <a:effectLst/>
                <a:uLnTx/>
                <a:uFillTx/>
                <a:latin typeface="Open Sans"/>
                <a:ea typeface="+mn-ea"/>
                <a:cs typeface="+mn-cs"/>
              </a:rPr>
              <a:t>Ministère des armées</a:t>
            </a:r>
            <a:endParaRPr kumimoji="0" lang="fr-FR" sz="900" b="1" i="0" u="none" strike="noStrike" kern="1200" cap="none" spc="0" normalizeH="0" baseline="0" noProof="0" dirty="0">
              <a:ln>
                <a:noFill/>
              </a:ln>
              <a:solidFill>
                <a:srgbClr val="25408F"/>
              </a:solidFill>
              <a:effectLst/>
              <a:uLnTx/>
              <a:uFillTx/>
              <a:latin typeface="Open Sans"/>
              <a:ea typeface="+mn-ea"/>
              <a:cs typeface="+mn-cs"/>
            </a:endParaRPr>
          </a:p>
        </p:txBody>
      </p:sp>
      <p:sp>
        <p:nvSpPr>
          <p:cNvPr id="73" name="ZoneTexte 72">
            <a:extLst>
              <a:ext uri="{FF2B5EF4-FFF2-40B4-BE49-F238E27FC236}">
                <a16:creationId xmlns="" xmlns:a16="http://schemas.microsoft.com/office/drawing/2014/main" id="{B9B0CFAA-3976-DF6B-2DFB-A39B25ADFBFB}"/>
              </a:ext>
            </a:extLst>
          </p:cNvPr>
          <p:cNvSpPr txBox="1"/>
          <p:nvPr/>
        </p:nvSpPr>
        <p:spPr>
          <a:xfrm>
            <a:off x="6697585" y="4473914"/>
            <a:ext cx="2194896" cy="246221"/>
          </a:xfrm>
          <a:prstGeom prst="rect">
            <a:avLst/>
          </a:prstGeom>
          <a:noFill/>
          <a:ln>
            <a:noFill/>
          </a:ln>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800" b="0" i="0" u="none" strike="noStrike" kern="1200" cap="none" spc="0" normalizeH="0" baseline="0" noProof="0" dirty="0">
                <a:ln>
                  <a:noFill/>
                </a:ln>
                <a:solidFill>
                  <a:srgbClr val="FFFFFF"/>
                </a:solidFill>
                <a:effectLst/>
                <a:uLnTx/>
                <a:uFillTx/>
                <a:latin typeface="Open Sans"/>
                <a:ea typeface="+mn-ea"/>
                <a:cs typeface="+mn-cs"/>
              </a:rPr>
              <a:t>Mise à disposition d’espaces de coworking dans 7 villes (2023)</a:t>
            </a:r>
          </a:p>
        </p:txBody>
      </p:sp>
      <p:sp>
        <p:nvSpPr>
          <p:cNvPr id="79" name="ZoneTexte 78">
            <a:extLst>
              <a:ext uri="{FF2B5EF4-FFF2-40B4-BE49-F238E27FC236}">
                <a16:creationId xmlns="" xmlns:a16="http://schemas.microsoft.com/office/drawing/2014/main" id="{3B595178-FECB-AFF0-2EAA-D0BA3AC55F3B}"/>
              </a:ext>
            </a:extLst>
          </p:cNvPr>
          <p:cNvSpPr txBox="1"/>
          <p:nvPr/>
        </p:nvSpPr>
        <p:spPr>
          <a:xfrm>
            <a:off x="-205530" y="1957126"/>
            <a:ext cx="1378152"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25408F"/>
                </a:solidFill>
                <a:effectLst/>
                <a:uLnTx/>
                <a:uFillTx/>
                <a:latin typeface="Open Sans"/>
              </a:rPr>
              <a:t>Travail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25408F"/>
                </a:solidFill>
                <a:effectLst/>
                <a:uLnTx/>
                <a:uFillTx/>
                <a:latin typeface="Open Sans"/>
              </a:rPr>
              <a:t>Collaboratif</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olidFill>
                  <a:srgbClr val="25408F"/>
                </a:solidFill>
                <a:latin typeface="Open Sans"/>
              </a:rPr>
              <a:t>(type </a:t>
            </a:r>
            <a:r>
              <a:rPr lang="fr-FR" sz="1000" b="1" dirty="0" err="1">
                <a:solidFill>
                  <a:srgbClr val="25408F"/>
                </a:solidFill>
                <a:latin typeface="Open Sans"/>
              </a:rPr>
              <a:t>Fab</a:t>
            </a:r>
            <a:r>
              <a:rPr lang="fr-FR" sz="1000" b="1" dirty="0">
                <a:solidFill>
                  <a:srgbClr val="25408F"/>
                </a:solidFill>
                <a:latin typeface="Open Sans"/>
              </a:rPr>
              <a:t> Lab)</a:t>
            </a:r>
            <a:r>
              <a:rPr kumimoji="0" lang="fr-FR" sz="1000" b="1" i="0" u="none" strike="noStrike" kern="1200" cap="none" spc="0" normalizeH="0" baseline="0" noProof="0" dirty="0">
                <a:ln>
                  <a:noFill/>
                </a:ln>
                <a:solidFill>
                  <a:srgbClr val="25408F"/>
                </a:solidFill>
                <a:effectLst/>
                <a:uLnTx/>
                <a:uFillTx/>
                <a:latin typeface="Open Sans"/>
              </a:rPr>
              <a:t> </a:t>
            </a:r>
          </a:p>
        </p:txBody>
      </p:sp>
      <p:sp>
        <p:nvSpPr>
          <p:cNvPr id="80" name="ZoneTexte 79">
            <a:extLst>
              <a:ext uri="{FF2B5EF4-FFF2-40B4-BE49-F238E27FC236}">
                <a16:creationId xmlns="" xmlns:a16="http://schemas.microsoft.com/office/drawing/2014/main" id="{A8528783-9DBF-4A91-F3C1-048C0795F4CF}"/>
              </a:ext>
            </a:extLst>
          </p:cNvPr>
          <p:cNvSpPr txBox="1"/>
          <p:nvPr/>
        </p:nvSpPr>
        <p:spPr>
          <a:xfrm>
            <a:off x="-154757" y="4125602"/>
            <a:ext cx="1384886"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25408F"/>
                </a:solidFill>
                <a:effectLst/>
                <a:uLnTx/>
                <a:uFillTx/>
                <a:latin typeface="Open Sans"/>
                <a:ea typeface="+mn-ea"/>
                <a:cs typeface="+mn-cs"/>
              </a:rPr>
              <a:t>Travail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25408F"/>
                </a:solidFill>
                <a:effectLst/>
                <a:uLnTx/>
                <a:uFillTx/>
                <a:latin typeface="Open Sans"/>
                <a:ea typeface="+mn-ea"/>
                <a:cs typeface="+mn-cs"/>
              </a:rPr>
              <a:t>Individuel (type </a:t>
            </a:r>
            <a:r>
              <a:rPr kumimoji="0" lang="fr-FR" sz="1000" b="1" i="0" u="none" strike="noStrike" kern="1200" cap="none" spc="0" normalizeH="0" baseline="0" noProof="0" dirty="0" err="1">
                <a:ln>
                  <a:noFill/>
                </a:ln>
                <a:solidFill>
                  <a:srgbClr val="25408F"/>
                </a:solidFill>
                <a:effectLst/>
                <a:uLnTx/>
                <a:uFillTx/>
                <a:latin typeface="Open Sans"/>
                <a:ea typeface="+mn-ea"/>
                <a:cs typeface="+mn-cs"/>
              </a:rPr>
              <a:t>corpoworking</a:t>
            </a:r>
            <a:r>
              <a:rPr kumimoji="0" lang="fr-FR" sz="1000" b="1" i="0" u="none" strike="noStrike" kern="1200" cap="none" spc="0" normalizeH="0" baseline="0" noProof="0" dirty="0">
                <a:ln>
                  <a:noFill/>
                </a:ln>
                <a:solidFill>
                  <a:srgbClr val="25408F"/>
                </a:solidFill>
                <a:effectLst/>
                <a:uLnTx/>
                <a:uFillTx/>
                <a:latin typeface="Open Sans"/>
                <a:ea typeface="+mn-ea"/>
                <a:cs typeface="+mn-cs"/>
              </a:rPr>
              <a:t>) </a:t>
            </a:r>
          </a:p>
        </p:txBody>
      </p:sp>
    </p:spTree>
    <p:extLst>
      <p:ext uri="{BB962C8B-B14F-4D97-AF65-F5344CB8AC3E}">
        <p14:creationId xmlns:p14="http://schemas.microsoft.com/office/powerpoint/2010/main" val="499635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30">
            <a:extLst>
              <a:ext uri="{FF2B5EF4-FFF2-40B4-BE49-F238E27FC236}">
                <a16:creationId xmlns="" xmlns:a16="http://schemas.microsoft.com/office/drawing/2014/main" id="{AAE12300-D900-4FA3-A9F3-D12E03D39196}"/>
              </a:ext>
            </a:extLst>
          </p:cNvPr>
          <p:cNvSpPr/>
          <p:nvPr/>
        </p:nvSpPr>
        <p:spPr>
          <a:xfrm>
            <a:off x="4625087" y="2283718"/>
            <a:ext cx="2395408"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Arial"/>
                <a:cs typeface="+mn-cs"/>
              </a:rPr>
              <a:t>Rénovation totale du bâtiment, pour 2000 agents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mn-ea"/>
                <a:cs typeface="+mn-cs"/>
              </a:rPr>
              <a:t>Opportunité de co-construction de fonctions partagées dans le socle</a:t>
            </a:r>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cxnSp>
        <p:nvCxnSpPr>
          <p:cNvPr id="37" name="Connecteur droit avec flèche 36">
            <a:extLst>
              <a:ext uri="{FF2B5EF4-FFF2-40B4-BE49-F238E27FC236}">
                <a16:creationId xmlns="" xmlns:a16="http://schemas.microsoft.com/office/drawing/2014/main" id="{A3EB0C45-C017-36FD-FC07-BCB378E15DD3}"/>
              </a:ext>
            </a:extLst>
          </p:cNvPr>
          <p:cNvCxnSpPr>
            <a:cxnSpLocks/>
          </p:cNvCxnSpPr>
          <p:nvPr/>
        </p:nvCxnSpPr>
        <p:spPr>
          <a:xfrm>
            <a:off x="1425948" y="6361446"/>
            <a:ext cx="9960573" cy="0"/>
          </a:xfrm>
          <a:prstGeom prst="straightConnector1">
            <a:avLst/>
          </a:prstGeom>
          <a:ln w="12700">
            <a:solidFill>
              <a:srgbClr val="2540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36</a:t>
            </a:r>
            <a:endParaRPr lang="fr-FR" dirty="0"/>
          </a:p>
        </p:txBody>
      </p:sp>
      <p:sp>
        <p:nvSpPr>
          <p:cNvPr id="75"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Une initiative </a:t>
            </a:r>
            <a:r>
              <a:rPr lang="fr-FR" dirty="0" err="1" smtClean="0"/>
              <a:t>Lab</a:t>
            </a:r>
            <a:r>
              <a:rPr lang="fr-FR" dirty="0" smtClean="0"/>
              <a:t> RH au sein de la PRIF</a:t>
            </a:r>
            <a:endParaRPr lang="fr-FR" sz="1800" b="0" dirty="0" smtClean="0"/>
          </a:p>
          <a:p>
            <a:pPr marL="0" lvl="1" indent="0">
              <a:buNone/>
            </a:pPr>
            <a:r>
              <a:rPr lang="fr-FR" dirty="0" err="1" smtClean="0"/>
              <a:t>Etap</a:t>
            </a:r>
            <a:r>
              <a:rPr lang="fr-FR" dirty="0" smtClean="0"/>
              <a:t> Ile de France</a:t>
            </a:r>
            <a:endParaRPr lang="fr-FR" dirty="0"/>
          </a:p>
        </p:txBody>
      </p:sp>
      <p:sp>
        <p:nvSpPr>
          <p:cNvPr id="81" name="ZoneTexte 24">
            <a:extLst>
              <a:ext uri="{FF2B5EF4-FFF2-40B4-BE49-F238E27FC236}">
                <a16:creationId xmlns:a16="http://schemas.microsoft.com/office/drawing/2014/main" xmlns="" id="{8BC27DFA-8B2C-4D9A-AF6A-E77E1BD61741}"/>
              </a:ext>
            </a:extLst>
          </p:cNvPr>
          <p:cNvSpPr txBox="1">
            <a:spLocks noChangeArrowheads="1"/>
          </p:cNvSpPr>
          <p:nvPr/>
        </p:nvSpPr>
        <p:spPr bwMode="auto">
          <a:xfrm>
            <a:off x="395536" y="699542"/>
            <a:ext cx="3826222" cy="338554"/>
          </a:xfrm>
          <a:prstGeom prst="rect">
            <a:avLst/>
          </a:prstGeom>
          <a:solidFill>
            <a:schemeClr val="tx2">
              <a:lumMod val="20000"/>
              <a:lumOff val="80000"/>
            </a:schemeClr>
          </a:solidFill>
          <a:ln>
            <a:noFill/>
          </a:ln>
        </p:spPr>
        <p:txBody>
          <a:bodyPr wrap="square" anchor="ctr">
            <a:spAutoFit/>
          </a:bodyPr>
          <a:lstStyle>
            <a:defPPr>
              <a:defRPr lang="fr-FR"/>
            </a:defPPr>
            <a:lvl1pPr algn="ctr">
              <a:lnSpc>
                <a:spcPct val="100000"/>
              </a:lnSpc>
              <a:spcBef>
                <a:spcPct val="0"/>
              </a:spcBef>
              <a:buFont typeface="Times New Roman" panose="02020603050405020304" pitchFamily="18" charset="0"/>
              <a:buNone/>
              <a:defRPr sz="1500" b="1" cap="small">
                <a:solidFill>
                  <a:schemeClr val="tx2"/>
                </a:solidFill>
                <a:latin typeface="+mj-lt"/>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03855"/>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3855"/>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9pPr>
          </a:lstStyle>
          <a:p>
            <a:r>
              <a:rPr lang="fr-FR" sz="1600" dirty="0" smtClean="0"/>
              <a:t>A Paris, lancement de l’</a:t>
            </a:r>
            <a:r>
              <a:rPr lang="fr-FR" sz="1600" dirty="0" err="1" smtClean="0"/>
              <a:t>Etap</a:t>
            </a:r>
            <a:r>
              <a:rPr lang="fr-FR" sz="1600" dirty="0" smtClean="0"/>
              <a:t> en 2019</a:t>
            </a:r>
            <a:endParaRPr lang="fr-FR" altLang="fr-FR" dirty="0"/>
          </a:p>
        </p:txBody>
      </p:sp>
      <p:sp>
        <p:nvSpPr>
          <p:cNvPr id="82" name="ZoneTexte 24">
            <a:extLst>
              <a:ext uri="{FF2B5EF4-FFF2-40B4-BE49-F238E27FC236}">
                <a16:creationId xmlns:a16="http://schemas.microsoft.com/office/drawing/2014/main" xmlns="" id="{8BC27DFA-8B2C-4D9A-AF6A-E77E1BD61741}"/>
              </a:ext>
            </a:extLst>
          </p:cNvPr>
          <p:cNvSpPr txBox="1">
            <a:spLocks noChangeArrowheads="1"/>
          </p:cNvSpPr>
          <p:nvPr/>
        </p:nvSpPr>
        <p:spPr bwMode="auto">
          <a:xfrm>
            <a:off x="4902300" y="699542"/>
            <a:ext cx="3744416" cy="338554"/>
          </a:xfrm>
          <a:prstGeom prst="rect">
            <a:avLst/>
          </a:prstGeom>
          <a:solidFill>
            <a:schemeClr val="tx2">
              <a:lumMod val="20000"/>
              <a:lumOff val="80000"/>
            </a:schemeClr>
          </a:solidFill>
          <a:ln>
            <a:noFill/>
          </a:ln>
        </p:spPr>
        <p:txBody>
          <a:bodyPr wrap="square" anchor="ctr">
            <a:spAutoFit/>
          </a:bodyPr>
          <a:lstStyle>
            <a:defPPr>
              <a:defRPr lang="fr-FR"/>
            </a:defPPr>
            <a:lvl1pPr algn="ctr">
              <a:lnSpc>
                <a:spcPct val="100000"/>
              </a:lnSpc>
              <a:spcBef>
                <a:spcPct val="0"/>
              </a:spcBef>
              <a:buFont typeface="Times New Roman" panose="02020603050405020304" pitchFamily="18" charset="0"/>
              <a:buNone/>
              <a:defRPr sz="1500" b="1" cap="small">
                <a:solidFill>
                  <a:schemeClr val="tx2"/>
                </a:solidFill>
                <a:latin typeface="+mj-lt"/>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03855"/>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3855"/>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9pPr>
          </a:lstStyle>
          <a:p>
            <a:r>
              <a:rPr lang="fr-FR" sz="1600" dirty="0" smtClean="0"/>
              <a:t>91, 92, 94, 95 : des projets en cours</a:t>
            </a:r>
            <a:endParaRPr lang="fr-FR" altLang="fr-FR" dirty="0"/>
          </a:p>
        </p:txBody>
      </p:sp>
      <p:grpSp>
        <p:nvGrpSpPr>
          <p:cNvPr id="83" name="Groupe 5">
            <a:extLst>
              <a:ext uri="{FF2B5EF4-FFF2-40B4-BE49-F238E27FC236}">
                <a16:creationId xmlns="" xmlns:a16="http://schemas.microsoft.com/office/drawing/2014/main" id="{845208FB-C6FF-8D42-8888-32B91345E647}"/>
              </a:ext>
            </a:extLst>
          </p:cNvPr>
          <p:cNvGrpSpPr/>
          <p:nvPr/>
        </p:nvGrpSpPr>
        <p:grpSpPr>
          <a:xfrm>
            <a:off x="395536" y="1276350"/>
            <a:ext cx="3886668" cy="493346"/>
            <a:chOff x="932816" y="1946429"/>
            <a:chExt cx="3886668" cy="493346"/>
          </a:xfrm>
        </p:grpSpPr>
        <p:pic>
          <p:nvPicPr>
            <p:cNvPr id="84" name="Picture 6">
              <a:extLst>
                <a:ext uri="{FF2B5EF4-FFF2-40B4-BE49-F238E27FC236}">
                  <a16:creationId xmlns="" xmlns:a16="http://schemas.microsoft.com/office/drawing/2014/main" id="{175BBC5B-3B4A-00DE-2DB5-8431D41F3E8F}"/>
                </a:ext>
              </a:extLst>
            </p:cNvPr>
            <p:cNvPicPr/>
            <p:nvPr/>
          </p:nvPicPr>
          <p:blipFill>
            <a:blip r:embed="rId2" cstate="email">
              <a:extLst>
                <a:ext uri="{28A0092B-C50C-407E-A947-70E740481C1C}">
                  <a14:useLocalDpi xmlns:a14="http://schemas.microsoft.com/office/drawing/2010/main"/>
                </a:ext>
              </a:extLst>
            </a:blip>
            <a:srcRect/>
            <a:stretch/>
          </p:blipFill>
          <p:spPr>
            <a:xfrm>
              <a:off x="932816" y="1946429"/>
              <a:ext cx="687754" cy="393442"/>
            </a:xfrm>
            <a:prstGeom prst="rect">
              <a:avLst/>
            </a:prstGeom>
            <a:ln w="0">
              <a:noFill/>
            </a:ln>
          </p:spPr>
        </p:pic>
        <p:sp>
          <p:nvSpPr>
            <p:cNvPr id="85" name="Rectangle 30">
              <a:extLst>
                <a:ext uri="{FF2B5EF4-FFF2-40B4-BE49-F238E27FC236}">
                  <a16:creationId xmlns="" xmlns:a16="http://schemas.microsoft.com/office/drawing/2014/main" id="{7CE3B631-6389-029F-57D4-91BC635A296E}"/>
                </a:ext>
              </a:extLst>
            </p:cNvPr>
            <p:cNvSpPr/>
            <p:nvPr/>
          </p:nvSpPr>
          <p:spPr>
            <a:xfrm>
              <a:off x="1677813" y="2010342"/>
              <a:ext cx="3141671" cy="42943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100" b="1" i="0" u="none" strike="noStrike" kern="1200" cap="none" spc="-1" normalizeH="0" baseline="0" noProof="0" dirty="0">
                  <a:ln>
                    <a:noFill/>
                  </a:ln>
                  <a:solidFill>
                    <a:srgbClr val="25408F"/>
                  </a:solidFill>
                  <a:effectLst/>
                  <a:uLnTx/>
                  <a:uFillTx/>
                  <a:latin typeface="Open Sans "/>
                  <a:ea typeface="Arial"/>
                  <a:cs typeface="+mn-cs"/>
                </a:rPr>
                <a:t>E</a:t>
              </a:r>
              <a:r>
                <a:rPr kumimoji="0" lang="fr-FR" sz="1100" b="0" i="0" u="none" strike="noStrike" kern="1200" cap="none" spc="-1" normalizeH="0" baseline="0" noProof="0" dirty="0">
                  <a:ln>
                    <a:noFill/>
                  </a:ln>
                  <a:solidFill>
                    <a:srgbClr val="25408F"/>
                  </a:solidFill>
                  <a:effectLst/>
                  <a:uLnTx/>
                  <a:uFillTx/>
                  <a:latin typeface="Open Sans "/>
                  <a:ea typeface="Arial"/>
                  <a:cs typeface="+mn-cs"/>
                </a:rPr>
                <a:t>space de </a:t>
              </a:r>
              <a:r>
                <a:rPr kumimoji="0" lang="fr-FR" sz="1100" b="1" i="0" u="none" strike="noStrike" kern="1200" cap="none" spc="-1" normalizeH="0" baseline="0" noProof="0" dirty="0">
                  <a:ln>
                    <a:noFill/>
                  </a:ln>
                  <a:solidFill>
                    <a:srgbClr val="25408F"/>
                  </a:solidFill>
                  <a:effectLst/>
                  <a:uLnTx/>
                  <a:uFillTx/>
                  <a:latin typeface="Open Sans "/>
                  <a:ea typeface="Arial"/>
                  <a:cs typeface="+mn-cs"/>
                </a:rPr>
                <a:t>T</a:t>
              </a:r>
              <a:r>
                <a:rPr kumimoji="0" lang="fr-FR" sz="1100" b="0" i="0" u="none" strike="noStrike" kern="1200" cap="none" spc="-1" normalizeH="0" baseline="0" noProof="0" dirty="0">
                  <a:ln>
                    <a:noFill/>
                  </a:ln>
                  <a:solidFill>
                    <a:srgbClr val="25408F"/>
                  </a:solidFill>
                  <a:effectLst/>
                  <a:uLnTx/>
                  <a:uFillTx/>
                  <a:latin typeface="Open Sans "/>
                  <a:ea typeface="Arial"/>
                  <a:cs typeface="+mn-cs"/>
                </a:rPr>
                <a:t>ravail pour les </a:t>
              </a:r>
              <a:r>
                <a:rPr kumimoji="0" lang="fr-FR" sz="1100" b="1" i="0" u="none" strike="noStrike" kern="1200" cap="none" spc="-1" normalizeH="0" baseline="0" noProof="0" dirty="0">
                  <a:ln>
                    <a:noFill/>
                  </a:ln>
                  <a:solidFill>
                    <a:srgbClr val="25408F"/>
                  </a:solidFill>
                  <a:effectLst/>
                  <a:uLnTx/>
                  <a:uFillTx/>
                  <a:latin typeface="Open Sans "/>
                  <a:ea typeface="Arial"/>
                  <a:cs typeface="+mn-cs"/>
                </a:rPr>
                <a:t>A</a:t>
              </a:r>
              <a:r>
                <a:rPr kumimoji="0" lang="fr-FR" sz="1100" b="0" i="0" u="none" strike="noStrike" kern="1200" cap="none" spc="-1" normalizeH="0" baseline="0" noProof="0" dirty="0">
                  <a:ln>
                    <a:noFill/>
                  </a:ln>
                  <a:solidFill>
                    <a:srgbClr val="25408F"/>
                  </a:solidFill>
                  <a:effectLst/>
                  <a:uLnTx/>
                  <a:uFillTx/>
                  <a:latin typeface="Open Sans "/>
                  <a:ea typeface="Arial"/>
                  <a:cs typeface="+mn-cs"/>
                </a:rPr>
                <a:t>gents </a:t>
              </a:r>
              <a:r>
                <a:rPr kumimoji="0" lang="fr-FR" sz="1100" b="1" i="0" u="none" strike="noStrike" kern="1200" cap="none" spc="-1" normalizeH="0" baseline="0" noProof="0" dirty="0">
                  <a:ln>
                    <a:noFill/>
                  </a:ln>
                  <a:solidFill>
                    <a:srgbClr val="25408F"/>
                  </a:solidFill>
                  <a:effectLst/>
                  <a:uLnTx/>
                  <a:uFillTx/>
                  <a:latin typeface="Open Sans "/>
                  <a:ea typeface="Arial"/>
                  <a:cs typeface="+mn-cs"/>
                </a:rPr>
                <a:t>P</a:t>
              </a:r>
              <a:r>
                <a:rPr kumimoji="0" lang="fr-FR" sz="1100" b="0" i="0" u="none" strike="noStrike" kern="1200" cap="none" spc="-1" normalizeH="0" baseline="0" noProof="0" dirty="0">
                  <a:ln>
                    <a:noFill/>
                  </a:ln>
                  <a:solidFill>
                    <a:srgbClr val="25408F"/>
                  </a:solidFill>
                  <a:effectLst/>
                  <a:uLnTx/>
                  <a:uFillTx/>
                  <a:latin typeface="Open Sans "/>
                  <a:ea typeface="Arial"/>
                  <a:cs typeface="+mn-cs"/>
                </a:rPr>
                <a:t>ublics</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100" b="1" i="0" u="none" strike="noStrike" kern="1200" cap="none" spc="-1" normalizeH="0" baseline="0" noProof="0" dirty="0">
                  <a:ln>
                    <a:noFill/>
                  </a:ln>
                  <a:solidFill>
                    <a:srgbClr val="25408F"/>
                  </a:solidFill>
                  <a:effectLst/>
                  <a:uLnTx/>
                  <a:uFillTx/>
                  <a:latin typeface="Open Sans "/>
                  <a:ea typeface="Arial"/>
                  <a:cs typeface="+mn-cs"/>
                </a:rPr>
                <a:t>E</a:t>
              </a:r>
              <a:r>
                <a:rPr kumimoji="0" lang="fr-FR" sz="1100" b="0" i="0" u="none" strike="noStrike" kern="1200" cap="none" spc="-1" normalizeH="0" baseline="0" noProof="0" dirty="0">
                  <a:ln>
                    <a:noFill/>
                  </a:ln>
                  <a:solidFill>
                    <a:srgbClr val="25408F"/>
                  </a:solidFill>
                  <a:effectLst/>
                  <a:uLnTx/>
                  <a:uFillTx/>
                  <a:latin typeface="Open Sans "/>
                  <a:ea typeface="Arial"/>
                  <a:cs typeface="+mn-cs"/>
                </a:rPr>
                <a:t>xpérimenter, </a:t>
              </a:r>
              <a:r>
                <a:rPr kumimoji="0" lang="fr-FR" sz="1100" b="1" i="0" u="none" strike="noStrike" kern="1200" cap="none" spc="-1" normalizeH="0" baseline="0" noProof="0" dirty="0">
                  <a:ln>
                    <a:noFill/>
                  </a:ln>
                  <a:solidFill>
                    <a:srgbClr val="25408F"/>
                  </a:solidFill>
                  <a:effectLst/>
                  <a:uLnTx/>
                  <a:uFillTx/>
                  <a:latin typeface="Open Sans "/>
                  <a:ea typeface="Arial"/>
                  <a:cs typeface="+mn-cs"/>
                </a:rPr>
                <a:t>T</a:t>
              </a:r>
              <a:r>
                <a:rPr kumimoji="0" lang="fr-FR" sz="1100" b="0" i="0" u="none" strike="noStrike" kern="1200" cap="none" spc="-1" normalizeH="0" baseline="0" noProof="0" dirty="0">
                  <a:ln>
                    <a:noFill/>
                  </a:ln>
                  <a:solidFill>
                    <a:srgbClr val="25408F"/>
                  </a:solidFill>
                  <a:effectLst/>
                  <a:uLnTx/>
                  <a:uFillTx/>
                  <a:latin typeface="Open Sans "/>
                  <a:ea typeface="Arial"/>
                  <a:cs typeface="+mn-cs"/>
                </a:rPr>
                <a:t>ravailler </a:t>
              </a:r>
              <a:r>
                <a:rPr kumimoji="0" lang="fr-FR" sz="1100" b="1" i="0" u="none" strike="noStrike" kern="1200" cap="none" spc="-1" normalizeH="0" baseline="0" noProof="0" dirty="0">
                  <a:ln>
                    <a:noFill/>
                  </a:ln>
                  <a:solidFill>
                    <a:srgbClr val="25408F"/>
                  </a:solidFill>
                  <a:effectLst/>
                  <a:uLnTx/>
                  <a:uFillTx/>
                  <a:latin typeface="Open Sans "/>
                  <a:ea typeface="Arial"/>
                  <a:cs typeface="+mn-cs"/>
                </a:rPr>
                <a:t>A</a:t>
              </a:r>
              <a:r>
                <a:rPr kumimoji="0" lang="fr-FR" sz="1100" b="0" i="0" u="none" strike="noStrike" kern="1200" cap="none" spc="-1" normalizeH="0" baseline="0" noProof="0" dirty="0">
                  <a:ln>
                    <a:noFill/>
                  </a:ln>
                  <a:solidFill>
                    <a:srgbClr val="25408F"/>
                  </a:solidFill>
                  <a:effectLst/>
                  <a:uLnTx/>
                  <a:uFillTx/>
                  <a:latin typeface="Open Sans "/>
                  <a:ea typeface="Arial"/>
                  <a:cs typeface="+mn-cs"/>
                </a:rPr>
                <a:t>utrement, </a:t>
              </a:r>
              <a:r>
                <a:rPr kumimoji="0" lang="fr-FR" sz="1100" b="1" i="0" u="none" strike="noStrike" kern="1200" cap="none" spc="-1" normalizeH="0" baseline="0" noProof="0" dirty="0">
                  <a:ln>
                    <a:noFill/>
                  </a:ln>
                  <a:solidFill>
                    <a:srgbClr val="25408F"/>
                  </a:solidFill>
                  <a:effectLst/>
                  <a:uLnTx/>
                  <a:uFillTx/>
                  <a:latin typeface="Open Sans "/>
                  <a:ea typeface="Arial"/>
                  <a:cs typeface="+mn-cs"/>
                </a:rPr>
                <a:t>P</a:t>
              </a:r>
              <a:r>
                <a:rPr kumimoji="0" lang="fr-FR" sz="1100" b="0" i="0" u="none" strike="noStrike" kern="1200" cap="none" spc="-1" normalizeH="0" baseline="0" noProof="0" dirty="0">
                  <a:ln>
                    <a:noFill/>
                  </a:ln>
                  <a:solidFill>
                    <a:srgbClr val="25408F"/>
                  </a:solidFill>
                  <a:effectLst/>
                  <a:uLnTx/>
                  <a:uFillTx/>
                  <a:latin typeface="Open Sans "/>
                  <a:ea typeface="Arial"/>
                  <a:cs typeface="+mn-cs"/>
                </a:rPr>
                <a:t>artager</a:t>
              </a:r>
              <a:endParaRPr kumimoji="0" lang="fr-FR" sz="1100" b="0" i="0" u="none" strike="noStrike" kern="1200" cap="none" spc="-1" normalizeH="0" baseline="0" noProof="0" dirty="0">
                <a:ln>
                  <a:noFill/>
                </a:ln>
                <a:solidFill>
                  <a:srgbClr val="25408F"/>
                </a:solidFill>
                <a:effectLst/>
                <a:uLnTx/>
                <a:uFillTx/>
                <a:latin typeface="Open Sans "/>
                <a:ea typeface="+mn-ea"/>
                <a:cs typeface="+mn-cs"/>
              </a:endParaRPr>
            </a:p>
          </p:txBody>
        </p:sp>
      </p:grpSp>
      <p:pic>
        <p:nvPicPr>
          <p:cNvPr id="86" name="Picture 8">
            <a:extLst>
              <a:ext uri="{FF2B5EF4-FFF2-40B4-BE49-F238E27FC236}">
                <a16:creationId xmlns="" xmlns:a16="http://schemas.microsoft.com/office/drawing/2014/main" id="{5D7355C3-366A-688F-61F2-B5A7B09903D0}"/>
              </a:ext>
            </a:extLst>
          </p:cNvPr>
          <p:cNvPicPr/>
          <p:nvPr/>
        </p:nvPicPr>
        <p:blipFill>
          <a:blip r:embed="rId3" cstate="email">
            <a:extLst>
              <a:ext uri="{28A0092B-C50C-407E-A947-70E740481C1C}">
                <a14:useLocalDpi xmlns:a14="http://schemas.microsoft.com/office/drawing/2010/main"/>
              </a:ext>
            </a:extLst>
          </a:blip>
          <a:srcRect/>
          <a:stretch/>
        </p:blipFill>
        <p:spPr>
          <a:xfrm>
            <a:off x="1241706" y="2427734"/>
            <a:ext cx="2952402" cy="2274239"/>
          </a:xfrm>
          <a:prstGeom prst="rect">
            <a:avLst/>
          </a:prstGeom>
          <a:ln w="0">
            <a:noFill/>
          </a:ln>
        </p:spPr>
      </p:pic>
      <p:sp>
        <p:nvSpPr>
          <p:cNvPr id="87" name="Rectangle à coins arrondis 6">
            <a:extLst>
              <a:ext uri="{FF2B5EF4-FFF2-40B4-BE49-F238E27FC236}">
                <a16:creationId xmlns="" xmlns:a16="http://schemas.microsoft.com/office/drawing/2014/main" id="{33794828-A071-98C0-3531-08B3AE41A85E}"/>
              </a:ext>
            </a:extLst>
          </p:cNvPr>
          <p:cNvSpPr/>
          <p:nvPr/>
        </p:nvSpPr>
        <p:spPr>
          <a:xfrm>
            <a:off x="686061" y="3314428"/>
            <a:ext cx="1212042" cy="352102"/>
          </a:xfrm>
          <a:prstGeom prst="roundRect">
            <a:avLst>
              <a:gd name="adj" fmla="val 16667"/>
            </a:avLst>
          </a:prstGeom>
          <a:noFill/>
          <a:ln w="25400">
            <a:noFill/>
            <a:round/>
          </a:ln>
        </p:spPr>
        <p:style>
          <a:lnRef idx="0">
            <a:scrgbClr r="0" g="0" b="0"/>
          </a:lnRef>
          <a:fillRef idx="0">
            <a:scrgbClr r="0" g="0" b="0"/>
          </a:fillRef>
          <a:effectRef idx="0">
            <a:scrgbClr r="0" g="0" b="0"/>
          </a:effectRef>
          <a:fontRef idx="minor"/>
        </p:style>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050" b="0" i="0" u="none" strike="noStrike" kern="1200" cap="none" spc="-1" normalizeH="0" baseline="0" noProof="0" dirty="0">
                <a:ln>
                  <a:noFill/>
                </a:ln>
                <a:solidFill>
                  <a:srgbClr val="0C9ED9"/>
                </a:solidFill>
                <a:effectLst/>
                <a:uLnTx/>
                <a:uFillTx/>
                <a:latin typeface="Open Sans"/>
                <a:ea typeface="Arial"/>
                <a:cs typeface="+mn-cs"/>
              </a:rPr>
              <a:t>7 rue le Peletier</a:t>
            </a: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050" b="0" i="0" u="none" strike="noStrike" kern="1200" cap="none" spc="-1" normalizeH="0" baseline="0" noProof="0" dirty="0">
                <a:ln>
                  <a:noFill/>
                </a:ln>
                <a:solidFill>
                  <a:srgbClr val="0C9ED9"/>
                </a:solidFill>
                <a:effectLst/>
                <a:uLnTx/>
                <a:uFillTx/>
                <a:latin typeface="Open Sans"/>
                <a:ea typeface="Arial"/>
                <a:cs typeface="+mn-cs"/>
              </a:rPr>
              <a:t>75009 Paris</a:t>
            </a:r>
            <a:endParaRPr kumimoji="0" lang="fr-FR" sz="1050" b="0" i="0" u="none" strike="noStrike" kern="1200" cap="none" spc="-1" normalizeH="0" baseline="0" noProof="0" dirty="0">
              <a:ln>
                <a:noFill/>
              </a:ln>
              <a:solidFill>
                <a:srgbClr val="0C9ED9"/>
              </a:solidFill>
              <a:effectLst/>
              <a:uLnTx/>
              <a:uFillTx/>
              <a:latin typeface="Open Sans"/>
              <a:ea typeface="+mn-ea"/>
              <a:cs typeface="+mn-cs"/>
            </a:endParaRPr>
          </a:p>
        </p:txBody>
      </p:sp>
      <p:pic>
        <p:nvPicPr>
          <p:cNvPr id="88" name="Picture 29">
            <a:extLst>
              <a:ext uri="{FF2B5EF4-FFF2-40B4-BE49-F238E27FC236}">
                <a16:creationId xmlns="" xmlns:a16="http://schemas.microsoft.com/office/drawing/2014/main" id="{9297719D-FF40-8892-A26B-F3C7FBC341A4}"/>
              </a:ext>
            </a:extLst>
          </p:cNvPr>
          <p:cNvPicPr/>
          <p:nvPr/>
        </p:nvPicPr>
        <p:blipFill>
          <a:blip r:embed="rId4" cstate="email">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p:blipFill>
        <p:spPr>
          <a:xfrm>
            <a:off x="342727" y="3259126"/>
            <a:ext cx="318884" cy="394514"/>
          </a:xfrm>
          <a:prstGeom prst="rect">
            <a:avLst/>
          </a:prstGeom>
          <a:ln w="0">
            <a:noFill/>
          </a:ln>
        </p:spPr>
      </p:pic>
      <p:sp>
        <p:nvSpPr>
          <p:cNvPr id="89" name="Rectangle à coins arrondis 6">
            <a:extLst>
              <a:ext uri="{FF2B5EF4-FFF2-40B4-BE49-F238E27FC236}">
                <a16:creationId xmlns="" xmlns:a16="http://schemas.microsoft.com/office/drawing/2014/main" id="{3B4A5326-7989-542D-851C-162ECDF7E005}"/>
              </a:ext>
            </a:extLst>
          </p:cNvPr>
          <p:cNvSpPr/>
          <p:nvPr/>
        </p:nvSpPr>
        <p:spPr>
          <a:xfrm rot="16200000">
            <a:off x="45788" y="2137900"/>
            <a:ext cx="1212042" cy="207534"/>
          </a:xfrm>
          <a:prstGeom prst="rect">
            <a:avLst/>
          </a:prstGeom>
          <a:noFill/>
          <a:ln w="25400">
            <a:noFill/>
            <a:round/>
          </a:ln>
        </p:spPr>
        <p:style>
          <a:lnRef idx="0">
            <a:scrgbClr r="0" g="0" b="0"/>
          </a:lnRef>
          <a:fillRef idx="0">
            <a:scrgbClr r="0" g="0" b="0"/>
          </a:fillRef>
          <a:effectRef idx="0">
            <a:scrgbClr r="0" g="0" b="0"/>
          </a:effectRef>
          <a:fontRef idx="minor"/>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fr-FR" sz="1050" b="1" i="0" u="none" strike="noStrike" kern="1200" cap="all" spc="-1" normalizeH="0" baseline="0" noProof="0" dirty="0">
                <a:ln>
                  <a:noFill/>
                </a:ln>
                <a:solidFill>
                  <a:srgbClr val="25408F"/>
                </a:solidFill>
                <a:effectLst/>
                <a:uLnTx/>
                <a:uFillTx/>
                <a:latin typeface="Open Sans"/>
                <a:ea typeface="+mn-ea"/>
                <a:cs typeface="+mn-cs"/>
              </a:rPr>
              <a:t>objectifs</a:t>
            </a:r>
          </a:p>
        </p:txBody>
      </p:sp>
      <p:sp>
        <p:nvSpPr>
          <p:cNvPr id="90" name="Rectangle 30">
            <a:extLst>
              <a:ext uri="{FF2B5EF4-FFF2-40B4-BE49-F238E27FC236}">
                <a16:creationId xmlns="" xmlns:a16="http://schemas.microsoft.com/office/drawing/2014/main" id="{4261BC04-433A-C3F1-F2EF-03FDFB90B26C}"/>
              </a:ext>
            </a:extLst>
          </p:cNvPr>
          <p:cNvSpPr/>
          <p:nvPr/>
        </p:nvSpPr>
        <p:spPr>
          <a:xfrm>
            <a:off x="749726" y="1851670"/>
            <a:ext cx="3444382" cy="59871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100" b="0" i="0" u="none" strike="noStrike" kern="1200" cap="none" spc="-1" normalizeH="0" baseline="0" noProof="0" dirty="0">
                <a:ln>
                  <a:noFill/>
                </a:ln>
                <a:solidFill>
                  <a:srgbClr val="25408F"/>
                </a:solidFill>
                <a:effectLst/>
                <a:uLnTx/>
                <a:uFillTx/>
                <a:latin typeface="Open Sans "/>
                <a:ea typeface="Arial"/>
                <a:cs typeface="+mn-cs"/>
              </a:rPr>
              <a:t>Améliorer les </a:t>
            </a:r>
            <a:r>
              <a:rPr kumimoji="0" lang="fr-FR" sz="1100" b="1" i="0" u="none" strike="noStrike" kern="1200" cap="none" spc="-1" normalizeH="0" baseline="0" noProof="0" dirty="0">
                <a:ln>
                  <a:noFill/>
                </a:ln>
                <a:solidFill>
                  <a:srgbClr val="25408F"/>
                </a:solidFill>
                <a:effectLst/>
                <a:uLnTx/>
                <a:uFillTx/>
                <a:latin typeface="Open Sans "/>
                <a:ea typeface="Arial"/>
                <a:cs typeface="+mn-cs"/>
              </a:rPr>
              <a:t>conditions de travail </a:t>
            </a:r>
            <a:r>
              <a:rPr kumimoji="0" lang="fr-FR" sz="1100" b="0" i="0" u="none" strike="noStrike" kern="1200" cap="none" spc="-1" normalizeH="0" baseline="0" noProof="0" dirty="0">
                <a:ln>
                  <a:noFill/>
                </a:ln>
                <a:solidFill>
                  <a:srgbClr val="25408F"/>
                </a:solidFill>
                <a:effectLst/>
                <a:uLnTx/>
                <a:uFillTx/>
                <a:latin typeface="Open Sans "/>
                <a:ea typeface="Arial"/>
                <a:cs typeface="+mn-cs"/>
              </a:rPr>
              <a:t>des agents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100" b="0" i="0" u="none" strike="noStrike" kern="1200" cap="none" spc="-1" normalizeH="0" baseline="0" noProof="0" dirty="0">
                <a:ln>
                  <a:noFill/>
                </a:ln>
                <a:solidFill>
                  <a:srgbClr val="25408F"/>
                </a:solidFill>
                <a:effectLst/>
                <a:uLnTx/>
                <a:uFillTx/>
                <a:latin typeface="Open Sans "/>
                <a:ea typeface="+mn-ea"/>
                <a:cs typeface="+mn-cs"/>
              </a:rPr>
              <a:t>Limiter les </a:t>
            </a:r>
            <a:r>
              <a:rPr kumimoji="0" lang="fr-FR" sz="1100" b="1" i="0" u="none" strike="noStrike" kern="1200" cap="none" spc="-1" normalizeH="0" baseline="0" noProof="0" dirty="0">
                <a:ln>
                  <a:noFill/>
                </a:ln>
                <a:solidFill>
                  <a:srgbClr val="25408F"/>
                </a:solidFill>
                <a:effectLst/>
                <a:uLnTx/>
                <a:uFillTx/>
                <a:latin typeface="Open Sans "/>
                <a:ea typeface="+mn-ea"/>
                <a:cs typeface="+mn-cs"/>
              </a:rPr>
              <a:t>temps de transport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100" b="0" i="0" u="none" strike="noStrike" kern="1200" cap="none" spc="-1" normalizeH="0" baseline="0" noProof="0" dirty="0">
                <a:ln>
                  <a:noFill/>
                </a:ln>
                <a:solidFill>
                  <a:srgbClr val="25408F"/>
                </a:solidFill>
                <a:effectLst/>
                <a:uLnTx/>
                <a:uFillTx/>
                <a:latin typeface="Open Sans "/>
                <a:ea typeface="+mn-ea"/>
                <a:cs typeface="+mn-cs"/>
              </a:rPr>
              <a:t>Favoriser le </a:t>
            </a:r>
            <a:r>
              <a:rPr kumimoji="0" lang="fr-FR" sz="1100" b="1" i="0" u="none" strike="noStrike" kern="1200" cap="none" spc="-1" normalizeH="0" baseline="0" noProof="0" dirty="0">
                <a:ln>
                  <a:noFill/>
                </a:ln>
                <a:solidFill>
                  <a:srgbClr val="25408F"/>
                </a:solidFill>
                <a:effectLst/>
                <a:uLnTx/>
                <a:uFillTx/>
                <a:latin typeface="Open Sans "/>
                <a:ea typeface="+mn-ea"/>
                <a:cs typeface="+mn-cs"/>
              </a:rPr>
              <a:t>travail collaboratif &amp; créatif</a:t>
            </a:r>
          </a:p>
        </p:txBody>
      </p:sp>
      <p:pic>
        <p:nvPicPr>
          <p:cNvPr id="91" name="Image 4">
            <a:extLst>
              <a:ext uri="{FF2B5EF4-FFF2-40B4-BE49-F238E27FC236}">
                <a16:creationId xmlns="" xmlns:a16="http://schemas.microsoft.com/office/drawing/2014/main" id="{DAFE7773-BC46-C6F2-9D49-AC692653D3B2}"/>
              </a:ext>
            </a:extLst>
          </p:cNvPr>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p:blipFill>
        <p:spPr>
          <a:xfrm>
            <a:off x="4749232" y="1059582"/>
            <a:ext cx="780320" cy="337908"/>
          </a:xfrm>
          <a:prstGeom prst="rect">
            <a:avLst/>
          </a:prstGeom>
          <a:ln w="0">
            <a:noFill/>
          </a:ln>
        </p:spPr>
      </p:pic>
      <p:sp>
        <p:nvSpPr>
          <p:cNvPr id="92" name="Rectangle 30">
            <a:extLst>
              <a:ext uri="{FF2B5EF4-FFF2-40B4-BE49-F238E27FC236}">
                <a16:creationId xmlns="" xmlns:a16="http://schemas.microsoft.com/office/drawing/2014/main" id="{C3911C44-462B-3FCF-9700-156C6809CBD1}"/>
              </a:ext>
            </a:extLst>
          </p:cNvPr>
          <p:cNvSpPr/>
          <p:nvPr/>
        </p:nvSpPr>
        <p:spPr>
          <a:xfrm>
            <a:off x="5822791" y="1059582"/>
            <a:ext cx="2089938"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fr-FR" sz="1100" b="1" i="0" u="none" strike="noStrike" kern="1200" cap="none" spc="-1" normalizeH="0" baseline="0" noProof="0" dirty="0">
                <a:ln>
                  <a:noFill/>
                </a:ln>
                <a:solidFill>
                  <a:srgbClr val="25408F"/>
                </a:solidFill>
                <a:effectLst/>
                <a:uLnTx/>
                <a:uFillTx/>
                <a:latin typeface="Open Sans "/>
                <a:ea typeface="Arial"/>
                <a:cs typeface="+mn-cs"/>
              </a:rPr>
              <a:t>Cité administrative d’Evry-Courcouronnes (91)</a:t>
            </a:r>
            <a:endParaRPr kumimoji="0" lang="fr-FR" sz="1100" b="1" i="0" u="none" strike="noStrike" kern="1200" cap="none" spc="-1" normalizeH="0" baseline="0" noProof="0" dirty="0">
              <a:ln>
                <a:noFill/>
              </a:ln>
              <a:solidFill>
                <a:srgbClr val="25408F"/>
              </a:solidFill>
              <a:effectLst/>
              <a:uLnTx/>
              <a:uFillTx/>
              <a:latin typeface="Open Sans "/>
              <a:ea typeface="+mn-ea"/>
              <a:cs typeface="+mn-cs"/>
            </a:endParaRPr>
          </a:p>
        </p:txBody>
      </p:sp>
      <p:sp>
        <p:nvSpPr>
          <p:cNvPr id="93" name="Rectangle 30">
            <a:extLst>
              <a:ext uri="{FF2B5EF4-FFF2-40B4-BE49-F238E27FC236}">
                <a16:creationId xmlns="" xmlns:a16="http://schemas.microsoft.com/office/drawing/2014/main" id="{CF9E7151-D778-18FA-7EB4-E2F49CB58C6F}"/>
              </a:ext>
            </a:extLst>
          </p:cNvPr>
          <p:cNvSpPr/>
          <p:nvPr/>
        </p:nvSpPr>
        <p:spPr>
          <a:xfrm>
            <a:off x="4603124" y="1419622"/>
            <a:ext cx="2313921" cy="55254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Arial"/>
                <a:cs typeface="+mn-cs"/>
              </a:rPr>
              <a:t>Espace de coworking (ETAP 91)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mn-ea"/>
                <a:cs typeface="+mn-cs"/>
              </a:rPr>
              <a:t>Lab. d’innovation publique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mn-ea"/>
                <a:cs typeface="+mn-cs"/>
              </a:rPr>
              <a:t>Salles de réunion</a:t>
            </a:r>
          </a:p>
        </p:txBody>
      </p:sp>
      <p:sp>
        <p:nvSpPr>
          <p:cNvPr id="95" name="Rectangle à coins arrondis 6">
            <a:extLst>
              <a:ext uri="{FF2B5EF4-FFF2-40B4-BE49-F238E27FC236}">
                <a16:creationId xmlns="" xmlns:a16="http://schemas.microsoft.com/office/drawing/2014/main" id="{79C5D759-ADCB-E39C-FA4E-B332766ADFBE}"/>
              </a:ext>
            </a:extLst>
          </p:cNvPr>
          <p:cNvSpPr/>
          <p:nvPr/>
        </p:nvSpPr>
        <p:spPr>
          <a:xfrm>
            <a:off x="6771688" y="1491630"/>
            <a:ext cx="1494209" cy="352102"/>
          </a:xfrm>
          <a:prstGeom prst="rect">
            <a:avLst/>
          </a:prstGeom>
          <a:noFill/>
          <a:ln w="25400">
            <a:noFill/>
            <a:round/>
          </a:ln>
        </p:spPr>
        <p:style>
          <a:lnRef idx="0">
            <a:scrgbClr r="0" g="0" b="0"/>
          </a:lnRef>
          <a:fillRef idx="0">
            <a:scrgbClr r="0" g="0" b="0"/>
          </a:fillRef>
          <a:effectRef idx="0">
            <a:scrgbClr r="0" g="0" b="0"/>
          </a:effectRef>
          <a:fontRef idx="minor"/>
        </p:style>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000" b="0" i="0" u="none" strike="noStrike" kern="1200" cap="none" spc="-1" normalizeH="0" baseline="0" noProof="0" dirty="0">
                <a:ln>
                  <a:noFill/>
                </a:ln>
                <a:solidFill>
                  <a:srgbClr val="0C9ED9"/>
                </a:solidFill>
                <a:effectLst/>
                <a:uLnTx/>
                <a:uFillTx/>
                <a:latin typeface="Open Sans"/>
                <a:ea typeface="Arial"/>
                <a:cs typeface="+mn-cs"/>
              </a:rPr>
              <a:t>Marché de conception en cours</a:t>
            </a:r>
            <a:endParaRPr kumimoji="0" lang="fr-FR" sz="1000" b="0" i="0" u="none" strike="noStrike" kern="1200" cap="none" spc="-1" normalizeH="0" baseline="0" noProof="0" dirty="0">
              <a:ln>
                <a:noFill/>
              </a:ln>
              <a:solidFill>
                <a:srgbClr val="0C9ED9"/>
              </a:solidFill>
              <a:effectLst/>
              <a:uLnTx/>
              <a:uFillTx/>
              <a:latin typeface="Open Sans"/>
              <a:ea typeface="+mn-ea"/>
              <a:cs typeface="+mn-cs"/>
            </a:endParaRPr>
          </a:p>
        </p:txBody>
      </p:sp>
      <p:sp>
        <p:nvSpPr>
          <p:cNvPr id="96" name="object 2">
            <a:extLst>
              <a:ext uri="{FF2B5EF4-FFF2-40B4-BE49-F238E27FC236}">
                <a16:creationId xmlns="" xmlns:a16="http://schemas.microsoft.com/office/drawing/2014/main" id="{D0916974-5A23-239C-87F6-C30025B7E396}"/>
              </a:ext>
            </a:extLst>
          </p:cNvPr>
          <p:cNvSpPr/>
          <p:nvPr/>
        </p:nvSpPr>
        <p:spPr>
          <a:xfrm>
            <a:off x="4798381" y="1995686"/>
            <a:ext cx="562084" cy="30031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A4A4D"/>
              </a:solidFill>
              <a:effectLst/>
              <a:uLnTx/>
              <a:uFillTx/>
              <a:latin typeface="Open Sans"/>
              <a:ea typeface="+mn-ea"/>
              <a:cs typeface="+mn-cs"/>
            </a:endParaRPr>
          </a:p>
        </p:txBody>
      </p:sp>
      <p:sp>
        <p:nvSpPr>
          <p:cNvPr id="97" name="Rectangle 30">
            <a:extLst>
              <a:ext uri="{FF2B5EF4-FFF2-40B4-BE49-F238E27FC236}">
                <a16:creationId xmlns="" xmlns:a16="http://schemas.microsoft.com/office/drawing/2014/main" id="{22F0AC0E-6AC5-FEC0-7A8C-4578AC36BAB0}"/>
              </a:ext>
            </a:extLst>
          </p:cNvPr>
          <p:cNvSpPr/>
          <p:nvPr/>
        </p:nvSpPr>
        <p:spPr>
          <a:xfrm>
            <a:off x="5637194" y="1851670"/>
            <a:ext cx="2461131"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fr-FR" sz="1100" b="1" i="0" u="none" strike="noStrike" kern="1200" cap="none" spc="-1" normalizeH="0" baseline="0" noProof="0" dirty="0">
                <a:ln>
                  <a:noFill/>
                </a:ln>
                <a:solidFill>
                  <a:srgbClr val="25408F"/>
                </a:solidFill>
                <a:effectLst/>
                <a:uLnTx/>
                <a:uFillTx/>
                <a:latin typeface="Open Sans "/>
                <a:ea typeface="Arial"/>
                <a:cs typeface="+mn-cs"/>
              </a:rPr>
              <a:t>Centre Administratif Départemental à Nanterre (92)</a:t>
            </a:r>
            <a:endParaRPr kumimoji="0" lang="fr-FR" sz="1100" b="1" i="0" u="none" strike="noStrike" kern="1200" cap="none" spc="-1" normalizeH="0" baseline="0" noProof="0" dirty="0">
              <a:ln>
                <a:noFill/>
              </a:ln>
              <a:solidFill>
                <a:srgbClr val="25408F"/>
              </a:solidFill>
              <a:effectLst/>
              <a:uLnTx/>
              <a:uFillTx/>
              <a:latin typeface="Open Sans "/>
              <a:ea typeface="+mn-ea"/>
              <a:cs typeface="+mn-cs"/>
            </a:endParaRPr>
          </a:p>
        </p:txBody>
      </p:sp>
      <p:sp>
        <p:nvSpPr>
          <p:cNvPr id="99" name="Rectangle à coins arrondis 6">
            <a:extLst>
              <a:ext uri="{FF2B5EF4-FFF2-40B4-BE49-F238E27FC236}">
                <a16:creationId xmlns="" xmlns:a16="http://schemas.microsoft.com/office/drawing/2014/main" id="{B98C7D49-C6D2-C13B-6440-4EB642A9E9A9}"/>
              </a:ext>
            </a:extLst>
          </p:cNvPr>
          <p:cNvSpPr/>
          <p:nvPr/>
        </p:nvSpPr>
        <p:spPr>
          <a:xfrm>
            <a:off x="6847374" y="2427734"/>
            <a:ext cx="1494209" cy="352102"/>
          </a:xfrm>
          <a:prstGeom prst="rect">
            <a:avLst/>
          </a:prstGeom>
          <a:noFill/>
          <a:ln w="25400">
            <a:noFill/>
            <a:round/>
          </a:ln>
        </p:spPr>
        <p:style>
          <a:lnRef idx="0">
            <a:scrgbClr r="0" g="0" b="0"/>
          </a:lnRef>
          <a:fillRef idx="0">
            <a:scrgbClr r="0" g="0" b="0"/>
          </a:fillRef>
          <a:effectRef idx="0">
            <a:scrgbClr r="0" g="0" b="0"/>
          </a:effectRef>
          <a:fontRef idx="minor"/>
        </p:style>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000" b="0" i="0" u="none" strike="noStrike" kern="1200" cap="none" spc="-1" normalizeH="0" baseline="0" noProof="0" dirty="0">
                <a:ln>
                  <a:noFill/>
                </a:ln>
                <a:solidFill>
                  <a:srgbClr val="0C9ED9"/>
                </a:solidFill>
                <a:effectLst/>
                <a:uLnTx/>
                <a:uFillTx/>
                <a:latin typeface="Open Sans"/>
                <a:ea typeface="Arial"/>
                <a:cs typeface="+mn-cs"/>
              </a:rPr>
              <a:t>Livraison en 2028</a:t>
            </a:r>
            <a:endParaRPr kumimoji="0" lang="fr-FR" sz="1000" b="0" i="0" u="none" strike="noStrike" kern="1200" cap="none" spc="-1" normalizeH="0" baseline="0" noProof="0" dirty="0">
              <a:ln>
                <a:noFill/>
              </a:ln>
              <a:solidFill>
                <a:srgbClr val="0C9ED9"/>
              </a:solidFill>
              <a:effectLst/>
              <a:uLnTx/>
              <a:uFillTx/>
              <a:latin typeface="Open Sans"/>
              <a:ea typeface="+mn-ea"/>
              <a:cs typeface="+mn-cs"/>
            </a:endParaRPr>
          </a:p>
        </p:txBody>
      </p:sp>
      <p:pic>
        <p:nvPicPr>
          <p:cNvPr id="100" name="Image 99" descr="Une image contenant texte&#10;&#10;Description générée automatiquement">
            <a:extLst>
              <a:ext uri="{FF2B5EF4-FFF2-40B4-BE49-F238E27FC236}">
                <a16:creationId xmlns="" xmlns:a16="http://schemas.microsoft.com/office/drawing/2014/main" id="{FE7B0545-13C1-248C-13A3-CAC6A480122D}"/>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74203" y="2931790"/>
            <a:ext cx="422406" cy="484360"/>
          </a:xfrm>
          <a:prstGeom prst="rect">
            <a:avLst/>
          </a:prstGeom>
        </p:spPr>
      </p:pic>
      <p:sp>
        <p:nvSpPr>
          <p:cNvPr id="101" name="Rectangle 30">
            <a:extLst>
              <a:ext uri="{FF2B5EF4-FFF2-40B4-BE49-F238E27FC236}">
                <a16:creationId xmlns="" xmlns:a16="http://schemas.microsoft.com/office/drawing/2014/main" id="{E3F5FFFE-18D2-AABB-F989-33AFBAD5A21E}"/>
              </a:ext>
            </a:extLst>
          </p:cNvPr>
          <p:cNvSpPr/>
          <p:nvPr/>
        </p:nvSpPr>
        <p:spPr>
          <a:xfrm>
            <a:off x="5616808" y="2931790"/>
            <a:ext cx="2461131"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fr-FR" sz="1100" b="1" i="0" u="none" strike="noStrike" kern="1200" cap="none" spc="-1" normalizeH="0" baseline="0" noProof="0" dirty="0">
                <a:ln>
                  <a:noFill/>
                </a:ln>
                <a:solidFill>
                  <a:srgbClr val="25408F"/>
                </a:solidFill>
                <a:effectLst/>
                <a:uLnTx/>
                <a:uFillTx/>
                <a:latin typeface="Open Sans "/>
                <a:ea typeface="Arial"/>
                <a:cs typeface="+mn-cs"/>
              </a:rPr>
              <a:t>Préfecture du Val-de-Marne à Créteil (94)</a:t>
            </a:r>
            <a:endParaRPr kumimoji="0" lang="fr-FR" sz="1100" b="1" i="0" u="none" strike="noStrike" kern="1200" cap="none" spc="-1" normalizeH="0" baseline="0" noProof="0" dirty="0">
              <a:ln>
                <a:noFill/>
              </a:ln>
              <a:solidFill>
                <a:srgbClr val="25408F"/>
              </a:solidFill>
              <a:effectLst/>
              <a:uLnTx/>
              <a:uFillTx/>
              <a:latin typeface="Open Sans "/>
              <a:ea typeface="+mn-ea"/>
              <a:cs typeface="+mn-cs"/>
            </a:endParaRPr>
          </a:p>
        </p:txBody>
      </p:sp>
      <p:sp>
        <p:nvSpPr>
          <p:cNvPr id="102" name="Rectangle 101">
            <a:extLst>
              <a:ext uri="{FF2B5EF4-FFF2-40B4-BE49-F238E27FC236}">
                <a16:creationId xmlns="" xmlns:a16="http://schemas.microsoft.com/office/drawing/2014/main" id="{A4AA0D37-A52E-91BC-6804-12FE6285B516}"/>
              </a:ext>
            </a:extLst>
          </p:cNvPr>
          <p:cNvSpPr/>
          <p:nvPr/>
        </p:nvSpPr>
        <p:spPr>
          <a:xfrm>
            <a:off x="4625087" y="3363838"/>
            <a:ext cx="2363049"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Arial"/>
                <a:cs typeface="+mn-cs"/>
              </a:rPr>
              <a:t>Faciliter le quotidien des agents nomades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mn-ea"/>
                <a:cs typeface="+mn-cs"/>
              </a:rPr>
              <a:t>Travailler autrement (mode projet, transversalité, etc.)</a:t>
            </a:r>
          </a:p>
        </p:txBody>
      </p:sp>
      <p:sp>
        <p:nvSpPr>
          <p:cNvPr id="104" name="Rectangle à coins arrondis 6">
            <a:extLst>
              <a:ext uri="{FF2B5EF4-FFF2-40B4-BE49-F238E27FC236}">
                <a16:creationId xmlns="" xmlns:a16="http://schemas.microsoft.com/office/drawing/2014/main" id="{C6E1131A-11F3-6483-E403-C7B1451CEE36}"/>
              </a:ext>
            </a:extLst>
          </p:cNvPr>
          <p:cNvSpPr/>
          <p:nvPr/>
        </p:nvSpPr>
        <p:spPr>
          <a:xfrm>
            <a:off x="6745068" y="3476688"/>
            <a:ext cx="1494209" cy="352102"/>
          </a:xfrm>
          <a:prstGeom prst="rect">
            <a:avLst/>
          </a:prstGeom>
          <a:noFill/>
          <a:ln w="25400">
            <a:noFill/>
            <a:round/>
          </a:ln>
        </p:spPr>
        <p:style>
          <a:lnRef idx="0">
            <a:scrgbClr r="0" g="0" b="0"/>
          </a:lnRef>
          <a:fillRef idx="0">
            <a:scrgbClr r="0" g="0" b="0"/>
          </a:fillRef>
          <a:effectRef idx="0">
            <a:scrgbClr r="0" g="0" b="0"/>
          </a:effectRef>
          <a:fontRef idx="minor"/>
        </p:style>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000" b="0" i="0" u="none" strike="noStrike" kern="1200" cap="none" spc="-1" normalizeH="0" baseline="0" noProof="0" dirty="0">
                <a:ln>
                  <a:noFill/>
                </a:ln>
                <a:solidFill>
                  <a:srgbClr val="0C9ED9"/>
                </a:solidFill>
                <a:effectLst/>
                <a:uLnTx/>
                <a:uFillTx/>
                <a:latin typeface="Open Sans"/>
                <a:ea typeface="Arial"/>
                <a:cs typeface="+mn-cs"/>
              </a:rPr>
              <a:t>Travaux à démarrer</a:t>
            </a:r>
            <a:endParaRPr kumimoji="0" lang="fr-FR" sz="1000" b="0" i="0" u="none" strike="noStrike" kern="1200" cap="none" spc="-1" normalizeH="0" baseline="0" noProof="0" dirty="0">
              <a:ln>
                <a:noFill/>
              </a:ln>
              <a:solidFill>
                <a:srgbClr val="0C9ED9"/>
              </a:solidFill>
              <a:effectLst/>
              <a:uLnTx/>
              <a:uFillTx/>
              <a:latin typeface="Open Sans"/>
              <a:ea typeface="+mn-ea"/>
              <a:cs typeface="+mn-cs"/>
            </a:endParaRPr>
          </a:p>
        </p:txBody>
      </p:sp>
      <p:pic>
        <p:nvPicPr>
          <p:cNvPr id="105" name="Picture 10">
            <a:extLst>
              <a:ext uri="{FF2B5EF4-FFF2-40B4-BE49-F238E27FC236}">
                <a16:creationId xmlns="" xmlns:a16="http://schemas.microsoft.com/office/drawing/2014/main" id="{2AB24E4A-9A9C-C69D-A575-1B438D30738A}"/>
              </a:ext>
            </a:extLst>
          </p:cNvPr>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680238" y="4105658"/>
            <a:ext cx="488280" cy="26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Rectangle 30">
            <a:extLst>
              <a:ext uri="{FF2B5EF4-FFF2-40B4-BE49-F238E27FC236}">
                <a16:creationId xmlns="" xmlns:a16="http://schemas.microsoft.com/office/drawing/2014/main" id="{3864B2BF-4AA0-BC5B-780F-06E08EE83902}"/>
              </a:ext>
            </a:extLst>
          </p:cNvPr>
          <p:cNvSpPr/>
          <p:nvPr/>
        </p:nvSpPr>
        <p:spPr>
          <a:xfrm>
            <a:off x="5031041" y="4011910"/>
            <a:ext cx="2461131"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fr-FR" sz="1100" b="1" i="0" u="none" strike="noStrike" kern="1200" cap="none" spc="-1" normalizeH="0" baseline="0" noProof="0" dirty="0">
                <a:ln>
                  <a:noFill/>
                </a:ln>
                <a:solidFill>
                  <a:srgbClr val="25408F"/>
                </a:solidFill>
                <a:effectLst/>
                <a:uLnTx/>
                <a:uFillTx/>
                <a:latin typeface="Open Sans "/>
                <a:ea typeface="Arial"/>
                <a:cs typeface="+mn-cs"/>
              </a:rPr>
              <a:t>Secrétariat Général commun départemental à Cergy (95)</a:t>
            </a:r>
            <a:endParaRPr kumimoji="0" lang="fr-FR" sz="1100" b="1" i="0" u="none" strike="noStrike" kern="1200" cap="none" spc="-1" normalizeH="0" baseline="0" noProof="0" dirty="0">
              <a:ln>
                <a:noFill/>
              </a:ln>
              <a:solidFill>
                <a:srgbClr val="25408F"/>
              </a:solidFill>
              <a:effectLst/>
              <a:uLnTx/>
              <a:uFillTx/>
              <a:latin typeface="Open Sans "/>
              <a:ea typeface="+mn-ea"/>
              <a:cs typeface="+mn-cs"/>
            </a:endParaRPr>
          </a:p>
        </p:txBody>
      </p:sp>
      <p:sp>
        <p:nvSpPr>
          <p:cNvPr id="109" name="Rectangle à coins arrondis 6">
            <a:extLst>
              <a:ext uri="{FF2B5EF4-FFF2-40B4-BE49-F238E27FC236}">
                <a16:creationId xmlns="" xmlns:a16="http://schemas.microsoft.com/office/drawing/2014/main" id="{148CED68-38E8-3B70-5CB1-C0FF4E78002C}"/>
              </a:ext>
            </a:extLst>
          </p:cNvPr>
          <p:cNvSpPr/>
          <p:nvPr/>
        </p:nvSpPr>
        <p:spPr>
          <a:xfrm>
            <a:off x="7235467" y="4011910"/>
            <a:ext cx="1548533" cy="352102"/>
          </a:xfrm>
          <a:prstGeom prst="rect">
            <a:avLst/>
          </a:prstGeom>
          <a:noFill/>
          <a:ln w="25400">
            <a:noFill/>
            <a:round/>
          </a:ln>
        </p:spPr>
        <p:style>
          <a:lnRef idx="0">
            <a:scrgbClr r="0" g="0" b="0"/>
          </a:lnRef>
          <a:fillRef idx="0">
            <a:scrgbClr r="0" g="0" b="0"/>
          </a:fillRef>
          <a:effectRef idx="0">
            <a:scrgbClr r="0" g="0" b="0"/>
          </a:effectRef>
          <a:fontRef idx="minor"/>
        </p:style>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fr-FR" sz="1000" b="0" i="0" u="none" strike="noStrike" kern="1200" cap="none" spc="-1" normalizeH="0" baseline="0" noProof="0" dirty="0">
                <a:ln>
                  <a:noFill/>
                </a:ln>
                <a:solidFill>
                  <a:srgbClr val="0C9ED9"/>
                </a:solidFill>
                <a:effectLst/>
                <a:uLnTx/>
                <a:uFillTx/>
                <a:latin typeface="Open Sans"/>
                <a:ea typeface="Arial"/>
                <a:cs typeface="+mn-cs"/>
              </a:rPr>
              <a:t>Recherche de financements en cours</a:t>
            </a:r>
            <a:endParaRPr kumimoji="0" lang="fr-FR" sz="1000" b="0" i="0" u="none" strike="noStrike" kern="1200" cap="none" spc="-1" normalizeH="0" baseline="0" noProof="0" dirty="0">
              <a:ln>
                <a:noFill/>
              </a:ln>
              <a:solidFill>
                <a:srgbClr val="0C9ED9"/>
              </a:solidFill>
              <a:effectLst/>
              <a:uLnTx/>
              <a:uFillTx/>
              <a:latin typeface="Open Sans"/>
              <a:ea typeface="+mn-ea"/>
              <a:cs typeface="+mn-cs"/>
            </a:endParaRPr>
          </a:p>
        </p:txBody>
      </p:sp>
      <p:sp>
        <p:nvSpPr>
          <p:cNvPr id="111" name="Rectangle 110">
            <a:extLst>
              <a:ext uri="{FF2B5EF4-FFF2-40B4-BE49-F238E27FC236}">
                <a16:creationId xmlns="" xmlns:a16="http://schemas.microsoft.com/office/drawing/2014/main" id="{464A0910-0E22-1CA7-201A-0B953C9702A2}"/>
              </a:ext>
            </a:extLst>
          </p:cNvPr>
          <p:cNvSpPr/>
          <p:nvPr/>
        </p:nvSpPr>
        <p:spPr>
          <a:xfrm>
            <a:off x="4640327" y="4371950"/>
            <a:ext cx="4035361"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Arial"/>
                <a:cs typeface="+mn-cs"/>
              </a:rPr>
              <a:t>Faciliter le quotidien des agents nomades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0" algn="l"/>
              </a:tabLst>
              <a:defRPr/>
            </a:pPr>
            <a:r>
              <a:rPr kumimoji="0" lang="fr-FR" sz="1000" b="0" i="0" u="none" strike="noStrike" kern="1200" cap="none" spc="-1" normalizeH="0" baseline="0" noProof="0" dirty="0">
                <a:ln>
                  <a:noFill/>
                </a:ln>
                <a:solidFill>
                  <a:srgbClr val="25408F"/>
                </a:solidFill>
                <a:effectLst/>
                <a:uLnTx/>
                <a:uFillTx/>
                <a:latin typeface="Open Sans "/>
                <a:ea typeface="+mn-ea"/>
                <a:cs typeface="+mn-cs"/>
              </a:rPr>
              <a:t>Travailler autrement (mode projet, transversalité, etc.)</a:t>
            </a:r>
          </a:p>
        </p:txBody>
      </p:sp>
    </p:spTree>
    <p:extLst>
      <p:ext uri="{BB962C8B-B14F-4D97-AF65-F5344CB8AC3E}">
        <p14:creationId xmlns:p14="http://schemas.microsoft.com/office/powerpoint/2010/main" val="774441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cxnSp>
        <p:nvCxnSpPr>
          <p:cNvPr id="37" name="Connecteur droit avec flèche 36">
            <a:extLst>
              <a:ext uri="{FF2B5EF4-FFF2-40B4-BE49-F238E27FC236}">
                <a16:creationId xmlns="" xmlns:a16="http://schemas.microsoft.com/office/drawing/2014/main" id="{A3EB0C45-C017-36FD-FC07-BCB378E15DD3}"/>
              </a:ext>
            </a:extLst>
          </p:cNvPr>
          <p:cNvCxnSpPr>
            <a:cxnSpLocks/>
          </p:cNvCxnSpPr>
          <p:nvPr/>
        </p:nvCxnSpPr>
        <p:spPr>
          <a:xfrm>
            <a:off x="1425948" y="6361446"/>
            <a:ext cx="9960573" cy="0"/>
          </a:xfrm>
          <a:prstGeom prst="straightConnector1">
            <a:avLst/>
          </a:prstGeom>
          <a:ln w="12700">
            <a:solidFill>
              <a:srgbClr val="2540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37</a:t>
            </a:r>
            <a:endParaRPr lang="fr-FR" dirty="0"/>
          </a:p>
        </p:txBody>
      </p:sp>
      <p:sp>
        <p:nvSpPr>
          <p:cNvPr id="75"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Préfecture région Île-de-France</a:t>
            </a:r>
            <a:endParaRPr lang="fr-FR" sz="1800" b="0" dirty="0" smtClean="0"/>
          </a:p>
          <a:p>
            <a:pPr marL="0" lvl="1" indent="0">
              <a:buNone/>
            </a:pPr>
            <a:r>
              <a:rPr lang="fr-FR" dirty="0" smtClean="0"/>
              <a:t>ETAP</a:t>
            </a:r>
            <a:endParaRPr lang="fr-FR" dirty="0"/>
          </a:p>
        </p:txBody>
      </p:sp>
      <p:pic>
        <p:nvPicPr>
          <p:cNvPr id="33" name="Image 32" descr="Une image contenant intérieur, plancher, plafond, pièce&#10;&#10;Description générée automatiquement">
            <a:extLst>
              <a:ext uri="{FF2B5EF4-FFF2-40B4-BE49-F238E27FC236}">
                <a16:creationId xmlns="" xmlns:a16="http://schemas.microsoft.com/office/drawing/2014/main" id="{33824734-4153-4737-9282-5133B9EA84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11760" y="803539"/>
            <a:ext cx="2301753" cy="1855093"/>
          </a:xfrm>
          <a:prstGeom prst="rect">
            <a:avLst/>
          </a:prstGeom>
        </p:spPr>
      </p:pic>
      <p:pic>
        <p:nvPicPr>
          <p:cNvPr id="34" name="Image 33">
            <a:extLst>
              <a:ext uri="{FF2B5EF4-FFF2-40B4-BE49-F238E27FC236}">
                <a16:creationId xmlns="" xmlns:a16="http://schemas.microsoft.com/office/drawing/2014/main" id="{B1D9D7C1-8CA7-4FC0-B09E-12C9A53AEF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2751" y="803539"/>
            <a:ext cx="1989388" cy="1855093"/>
          </a:xfrm>
          <a:prstGeom prst="rect">
            <a:avLst/>
          </a:prstGeom>
        </p:spPr>
      </p:pic>
      <p:pic>
        <p:nvPicPr>
          <p:cNvPr id="35" name="Image 34">
            <a:extLst>
              <a:ext uri="{FF2B5EF4-FFF2-40B4-BE49-F238E27FC236}">
                <a16:creationId xmlns="" xmlns:a16="http://schemas.microsoft.com/office/drawing/2014/main" id="{3C62379C-B1B1-4C51-9FEE-13E2A4C522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1759" y="2691489"/>
            <a:ext cx="2301753" cy="1608453"/>
          </a:xfrm>
          <a:prstGeom prst="rect">
            <a:avLst/>
          </a:prstGeom>
        </p:spPr>
      </p:pic>
      <p:pic>
        <p:nvPicPr>
          <p:cNvPr id="36" name="Image 35">
            <a:extLst>
              <a:ext uri="{FF2B5EF4-FFF2-40B4-BE49-F238E27FC236}">
                <a16:creationId xmlns="" xmlns:a16="http://schemas.microsoft.com/office/drawing/2014/main" id="{B509D08C-B86E-4290-A05D-0ECB261FD6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2751" y="2696091"/>
            <a:ext cx="1932279" cy="1603851"/>
          </a:xfrm>
          <a:prstGeom prst="rect">
            <a:avLst/>
          </a:prstGeom>
        </p:spPr>
      </p:pic>
      <p:pic>
        <p:nvPicPr>
          <p:cNvPr id="38" name="Image 37">
            <a:extLst>
              <a:ext uri="{FF2B5EF4-FFF2-40B4-BE49-F238E27FC236}">
                <a16:creationId xmlns="" xmlns:a16="http://schemas.microsoft.com/office/drawing/2014/main" id="{B6B49A5B-DAEA-4A5B-9BF7-A14FA63CC0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12" y="803539"/>
            <a:ext cx="2074055" cy="1855093"/>
          </a:xfrm>
          <a:prstGeom prst="rect">
            <a:avLst/>
          </a:prstGeom>
        </p:spPr>
      </p:pic>
      <p:sp>
        <p:nvSpPr>
          <p:cNvPr id="39" name="ZoneTexte 38">
            <a:extLst>
              <a:ext uri="{FF2B5EF4-FFF2-40B4-BE49-F238E27FC236}">
                <a16:creationId xmlns="" xmlns:a16="http://schemas.microsoft.com/office/drawing/2014/main" id="{FC6182A8-5FAD-4E8D-BBF0-77BBB4A69410}"/>
              </a:ext>
            </a:extLst>
          </p:cNvPr>
          <p:cNvSpPr txBox="1"/>
          <p:nvPr/>
        </p:nvSpPr>
        <p:spPr>
          <a:xfrm>
            <a:off x="683568" y="2751516"/>
            <a:ext cx="3643251" cy="276999"/>
          </a:xfrm>
          <a:prstGeom prst="rect">
            <a:avLst/>
          </a:prstGeom>
          <a:noFill/>
        </p:spPr>
        <p:txBody>
          <a:bodyPr wrap="square">
            <a:spAutoFit/>
          </a:bodyPr>
          <a:lstStyle/>
          <a:p>
            <a:pPr marL="228600" indent="-228600">
              <a:buAutoNum type="arabicPeriod"/>
            </a:pPr>
            <a:r>
              <a:rPr lang="fr-FR" sz="1200" b="1" dirty="0">
                <a:solidFill>
                  <a:schemeClr val="accent1"/>
                </a:solidFill>
              </a:rPr>
              <a:t>Bureaux </a:t>
            </a:r>
            <a:endParaRPr lang="fr-FR" sz="1200" dirty="0">
              <a:solidFill>
                <a:schemeClr val="accent1"/>
              </a:solidFill>
            </a:endParaRPr>
          </a:p>
        </p:txBody>
      </p:sp>
      <p:sp>
        <p:nvSpPr>
          <p:cNvPr id="40" name="ZoneTexte 39">
            <a:extLst>
              <a:ext uri="{FF2B5EF4-FFF2-40B4-BE49-F238E27FC236}">
                <a16:creationId xmlns="" xmlns:a16="http://schemas.microsoft.com/office/drawing/2014/main" id="{76FF08B1-F936-45D0-BF6B-E3D76B99453D}"/>
              </a:ext>
            </a:extLst>
          </p:cNvPr>
          <p:cNvSpPr txBox="1"/>
          <p:nvPr/>
        </p:nvSpPr>
        <p:spPr>
          <a:xfrm>
            <a:off x="2543619" y="4277388"/>
            <a:ext cx="2063213" cy="461665"/>
          </a:xfrm>
          <a:prstGeom prst="rect">
            <a:avLst/>
          </a:prstGeom>
          <a:noFill/>
        </p:spPr>
        <p:txBody>
          <a:bodyPr wrap="square">
            <a:spAutoFit/>
          </a:bodyPr>
          <a:lstStyle/>
          <a:p>
            <a:r>
              <a:rPr lang="fr-FR" sz="1200" b="1" dirty="0">
                <a:solidFill>
                  <a:schemeClr val="accent1"/>
                </a:solidFill>
              </a:rPr>
              <a:t>2. Espace ouvert avec postes de passage (RDC)</a:t>
            </a:r>
            <a:endParaRPr lang="fr-FR" sz="1200" dirty="0">
              <a:solidFill>
                <a:schemeClr val="accent1"/>
              </a:solidFill>
            </a:endParaRPr>
          </a:p>
        </p:txBody>
      </p:sp>
      <p:sp>
        <p:nvSpPr>
          <p:cNvPr id="41" name="ZoneTexte 40">
            <a:extLst>
              <a:ext uri="{FF2B5EF4-FFF2-40B4-BE49-F238E27FC236}">
                <a16:creationId xmlns="" xmlns:a16="http://schemas.microsoft.com/office/drawing/2014/main" id="{8831E926-D217-4EB5-9F7E-864C59FBB53B}"/>
              </a:ext>
            </a:extLst>
          </p:cNvPr>
          <p:cNvSpPr txBox="1"/>
          <p:nvPr/>
        </p:nvSpPr>
        <p:spPr>
          <a:xfrm>
            <a:off x="4717692" y="4332799"/>
            <a:ext cx="3643251" cy="276999"/>
          </a:xfrm>
          <a:prstGeom prst="rect">
            <a:avLst/>
          </a:prstGeom>
          <a:noFill/>
        </p:spPr>
        <p:txBody>
          <a:bodyPr wrap="square">
            <a:spAutoFit/>
          </a:bodyPr>
          <a:lstStyle/>
          <a:p>
            <a:r>
              <a:rPr lang="fr-FR" sz="1200" b="1" dirty="0">
                <a:solidFill>
                  <a:schemeClr val="accent1"/>
                </a:solidFill>
              </a:rPr>
              <a:t>3. Plateau créatif (1</a:t>
            </a:r>
            <a:r>
              <a:rPr lang="fr-FR" sz="1200" b="1" baseline="30000" dirty="0">
                <a:solidFill>
                  <a:schemeClr val="accent1"/>
                </a:solidFill>
              </a:rPr>
              <a:t>er</a:t>
            </a:r>
            <a:r>
              <a:rPr lang="fr-FR" sz="1200" b="1" dirty="0">
                <a:solidFill>
                  <a:schemeClr val="accent1"/>
                </a:solidFill>
              </a:rPr>
              <a:t> étage) </a:t>
            </a:r>
          </a:p>
        </p:txBody>
      </p:sp>
      <p:graphicFrame>
        <p:nvGraphicFramePr>
          <p:cNvPr id="42" name="Tableau 13">
            <a:extLst>
              <a:ext uri="{FF2B5EF4-FFF2-40B4-BE49-F238E27FC236}">
                <a16:creationId xmlns="" xmlns:a16="http://schemas.microsoft.com/office/drawing/2014/main" id="{904903AF-3763-4B4E-AEA3-7E92BF3C0F45}"/>
              </a:ext>
            </a:extLst>
          </p:cNvPr>
          <p:cNvGraphicFramePr>
            <a:graphicFrameLocks noGrp="1"/>
          </p:cNvGraphicFramePr>
          <p:nvPr>
            <p:extLst>
              <p:ext uri="{D42A27DB-BD31-4B8C-83A1-F6EECF244321}">
                <p14:modId xmlns:p14="http://schemas.microsoft.com/office/powerpoint/2010/main" val="3644681605"/>
              </p:ext>
            </p:extLst>
          </p:nvPr>
        </p:nvGraphicFramePr>
        <p:xfrm>
          <a:off x="7109476" y="771550"/>
          <a:ext cx="1783004" cy="3019075"/>
        </p:xfrm>
        <a:graphic>
          <a:graphicData uri="http://schemas.openxmlformats.org/drawingml/2006/table">
            <a:tbl>
              <a:tblPr firstRow="1" bandRow="1">
                <a:tableStyleId>{69012ECD-51FC-41F1-AA8D-1B2483CD663E}</a:tableStyleId>
              </a:tblPr>
              <a:tblGrid>
                <a:gridCol w="828869">
                  <a:extLst>
                    <a:ext uri="{9D8B030D-6E8A-4147-A177-3AD203B41FA5}">
                      <a16:colId xmlns="" xmlns:a16="http://schemas.microsoft.com/office/drawing/2014/main" val="102526577"/>
                    </a:ext>
                  </a:extLst>
                </a:gridCol>
                <a:gridCol w="954135">
                  <a:extLst>
                    <a:ext uri="{9D8B030D-6E8A-4147-A177-3AD203B41FA5}">
                      <a16:colId xmlns="" xmlns:a16="http://schemas.microsoft.com/office/drawing/2014/main" val="4290011929"/>
                    </a:ext>
                  </a:extLst>
                </a:gridCol>
              </a:tblGrid>
              <a:tr h="367315">
                <a:tc>
                  <a:txBody>
                    <a:bodyPr/>
                    <a:lstStyle/>
                    <a:p>
                      <a:pPr algn="l"/>
                      <a:r>
                        <a:rPr lang="fr-FR" sz="1050" dirty="0">
                          <a:solidFill>
                            <a:schemeClr val="accent1"/>
                          </a:solidFill>
                        </a:rPr>
                        <a:t>Nombre d’espaces </a:t>
                      </a: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3</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61344211"/>
                  </a:ext>
                </a:extLst>
              </a:tr>
              <a:tr h="367315">
                <a:tc>
                  <a:txBody>
                    <a:bodyPr/>
                    <a:lstStyle/>
                    <a:p>
                      <a:pPr algn="l"/>
                      <a:r>
                        <a:rPr lang="fr-FR" sz="1050" b="1" kern="1200" dirty="0">
                          <a:solidFill>
                            <a:schemeClr val="accent1"/>
                          </a:solidFill>
                          <a:latin typeface="+mn-lt"/>
                          <a:ea typeface="+mn-ea"/>
                          <a:cs typeface="+mn-cs"/>
                        </a:rPr>
                        <a:t>Taille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200m²</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47171052"/>
                  </a:ext>
                </a:extLst>
              </a:tr>
              <a:tr h="401033">
                <a:tc>
                  <a:txBody>
                    <a:bodyPr/>
                    <a:lstStyle/>
                    <a:p>
                      <a:pPr marL="0" algn="l" defTabSz="914400" rtl="0" eaLnBrk="1" latinLnBrk="0" hangingPunct="1"/>
                      <a:r>
                        <a:rPr lang="fr-FR" sz="1050" b="1" kern="1200" dirty="0">
                          <a:solidFill>
                            <a:schemeClr val="accent1"/>
                          </a:solidFill>
                          <a:latin typeface="+mn-lt"/>
                          <a:ea typeface="+mn-ea"/>
                          <a:cs typeface="+mn-cs"/>
                        </a:rPr>
                        <a:t>Nombre de places</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120</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71934672"/>
                  </a:ext>
                </a:extLst>
              </a:tr>
              <a:tr h="367315">
                <a:tc>
                  <a:txBody>
                    <a:bodyPr/>
                    <a:lstStyle/>
                    <a:p>
                      <a:pPr marL="0" algn="l" defTabSz="914400" rtl="0" eaLnBrk="1" latinLnBrk="0" hangingPunct="1"/>
                      <a:r>
                        <a:rPr lang="fr-FR" sz="1050" b="1" kern="1200" dirty="0">
                          <a:solidFill>
                            <a:schemeClr val="accent1"/>
                          </a:solidFill>
                          <a:latin typeface="+mn-lt"/>
                          <a:ea typeface="+mn-ea"/>
                          <a:cs typeface="+mn-cs"/>
                        </a:rPr>
                        <a:t>Public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Agents de la préfecture IDF</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0821853"/>
                  </a:ext>
                </a:extLst>
              </a:tr>
              <a:tr h="367315">
                <a:tc>
                  <a:txBody>
                    <a:bodyPr/>
                    <a:lstStyle/>
                    <a:p>
                      <a:pPr marL="0" algn="l" defTabSz="914400" rtl="0" eaLnBrk="1" latinLnBrk="0" hangingPunct="1"/>
                      <a:r>
                        <a:rPr lang="fr-FR" sz="1050" b="1" kern="1200" dirty="0">
                          <a:solidFill>
                            <a:schemeClr val="accent1"/>
                          </a:solidFill>
                          <a:latin typeface="+mn-lt"/>
                          <a:ea typeface="+mn-ea"/>
                          <a:cs typeface="+mn-cs"/>
                        </a:rPr>
                        <a:t>Taux d’occupation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20 à 70% (Co-W) </a:t>
                      </a:r>
                    </a:p>
                    <a:p>
                      <a:pPr marL="0" algn="r" defTabSz="914400" rtl="0" eaLnBrk="1" latinLnBrk="0" hangingPunct="1"/>
                      <a:r>
                        <a:rPr lang="fr-FR" sz="1200" b="0" kern="1200" dirty="0">
                          <a:solidFill>
                            <a:schemeClr val="accent1"/>
                          </a:solidFill>
                          <a:latin typeface="+mn-lt"/>
                          <a:ea typeface="+mn-ea"/>
                          <a:cs typeface="+mn-cs"/>
                        </a:rPr>
                        <a:t>90% (Plateau créatif)</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8255425"/>
                  </a:ext>
                </a:extLst>
              </a:tr>
            </a:tbl>
          </a:graphicData>
        </a:graphic>
      </p:graphicFrame>
      <p:grpSp>
        <p:nvGrpSpPr>
          <p:cNvPr id="43" name="Groupe 42">
            <a:extLst>
              <a:ext uri="{FF2B5EF4-FFF2-40B4-BE49-F238E27FC236}">
                <a16:creationId xmlns="" xmlns:a16="http://schemas.microsoft.com/office/drawing/2014/main" id="{B0E03E74-D0E9-B54F-ADBE-9FCD7421BDE3}"/>
              </a:ext>
            </a:extLst>
          </p:cNvPr>
          <p:cNvGrpSpPr/>
          <p:nvPr/>
        </p:nvGrpSpPr>
        <p:grpSpPr>
          <a:xfrm>
            <a:off x="7145371" y="3939902"/>
            <a:ext cx="1603093" cy="770450"/>
            <a:chOff x="6504358" y="531450"/>
            <a:chExt cx="1603093" cy="770450"/>
          </a:xfrm>
        </p:grpSpPr>
        <p:sp>
          <p:nvSpPr>
            <p:cNvPr id="44" name="Ellipse 43">
              <a:extLst>
                <a:ext uri="{FF2B5EF4-FFF2-40B4-BE49-F238E27FC236}">
                  <a16:creationId xmlns="" xmlns:a16="http://schemas.microsoft.com/office/drawing/2014/main" id="{037E9C4E-801E-79D3-6EBF-6E14ADFB6B04}"/>
                </a:ext>
              </a:extLst>
            </p:cNvPr>
            <p:cNvSpPr>
              <a:spLocks/>
            </p:cNvSpPr>
            <p:nvPr/>
          </p:nvSpPr>
          <p:spPr>
            <a:xfrm>
              <a:off x="7374751"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45" name="Graphique 8" descr="Utilisateurs avec un remplissage uni">
              <a:extLst>
                <a:ext uri="{FF2B5EF4-FFF2-40B4-BE49-F238E27FC236}">
                  <a16:creationId xmlns="" xmlns:a16="http://schemas.microsoft.com/office/drawing/2014/main" id="{6A3CA32B-7E81-A380-73CF-49AAAE8578A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387451" y="547773"/>
              <a:ext cx="720000" cy="754127"/>
            </a:xfrm>
            <a:prstGeom prst="rect">
              <a:avLst/>
            </a:prstGeom>
          </p:spPr>
        </p:pic>
        <p:sp>
          <p:nvSpPr>
            <p:cNvPr id="46" name="Ellipse 45">
              <a:extLst>
                <a:ext uri="{FF2B5EF4-FFF2-40B4-BE49-F238E27FC236}">
                  <a16:creationId xmlns="" xmlns:a16="http://schemas.microsoft.com/office/drawing/2014/main" id="{68563648-C8E2-7CAB-BAE6-32E3B79E6546}"/>
                </a:ext>
              </a:extLst>
            </p:cNvPr>
            <p:cNvSpPr>
              <a:spLocks/>
            </p:cNvSpPr>
            <p:nvPr/>
          </p:nvSpPr>
          <p:spPr>
            <a:xfrm>
              <a:off x="6504358"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47" name="Graphique 11" descr="Utilisateur avec un remplissage uni">
              <a:extLst>
                <a:ext uri="{FF2B5EF4-FFF2-40B4-BE49-F238E27FC236}">
                  <a16:creationId xmlns="" xmlns:a16="http://schemas.microsoft.com/office/drawing/2014/main" id="{FE1679C3-27BB-64BC-EEF3-7F310D6F772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6551877" y="621450"/>
              <a:ext cx="624963" cy="540000"/>
            </a:xfrm>
            <a:prstGeom prst="rect">
              <a:avLst/>
            </a:prstGeom>
          </p:spPr>
        </p:pic>
      </p:grpSp>
    </p:spTree>
    <p:extLst>
      <p:ext uri="{BB962C8B-B14F-4D97-AF65-F5344CB8AC3E}">
        <p14:creationId xmlns:p14="http://schemas.microsoft.com/office/powerpoint/2010/main" val="4075713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cxnSp>
        <p:nvCxnSpPr>
          <p:cNvPr id="37" name="Connecteur droit avec flèche 36">
            <a:extLst>
              <a:ext uri="{FF2B5EF4-FFF2-40B4-BE49-F238E27FC236}">
                <a16:creationId xmlns="" xmlns:a16="http://schemas.microsoft.com/office/drawing/2014/main" id="{A3EB0C45-C017-36FD-FC07-BCB378E15DD3}"/>
              </a:ext>
            </a:extLst>
          </p:cNvPr>
          <p:cNvCxnSpPr>
            <a:cxnSpLocks/>
          </p:cNvCxnSpPr>
          <p:nvPr/>
        </p:nvCxnSpPr>
        <p:spPr>
          <a:xfrm>
            <a:off x="1425948" y="6361446"/>
            <a:ext cx="9960573" cy="0"/>
          </a:xfrm>
          <a:prstGeom prst="straightConnector1">
            <a:avLst/>
          </a:prstGeom>
          <a:ln w="12700">
            <a:solidFill>
              <a:srgbClr val="2540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38</a:t>
            </a:r>
            <a:endParaRPr lang="fr-FR" dirty="0"/>
          </a:p>
        </p:txBody>
      </p:sp>
      <p:sp>
        <p:nvSpPr>
          <p:cNvPr id="75"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Ministère de l’enseignement supérieur</a:t>
            </a:r>
            <a:endParaRPr lang="fr-FR" sz="1800" b="0" dirty="0" smtClean="0"/>
          </a:p>
          <a:p>
            <a:pPr marL="0" lvl="1" indent="0">
              <a:buNone/>
            </a:pPr>
            <a:r>
              <a:rPr lang="fr-FR" dirty="0" smtClean="0"/>
              <a:t>ESCALE</a:t>
            </a:r>
            <a:endParaRPr lang="fr-FR" dirty="0"/>
          </a:p>
        </p:txBody>
      </p:sp>
      <p:grpSp>
        <p:nvGrpSpPr>
          <p:cNvPr id="21" name="Groupe 20">
            <a:extLst>
              <a:ext uri="{FF2B5EF4-FFF2-40B4-BE49-F238E27FC236}">
                <a16:creationId xmlns="" xmlns:a16="http://schemas.microsoft.com/office/drawing/2014/main" id="{25B9A299-8DEA-B1A8-39AB-67EC38B29F79}"/>
              </a:ext>
            </a:extLst>
          </p:cNvPr>
          <p:cNvGrpSpPr/>
          <p:nvPr/>
        </p:nvGrpSpPr>
        <p:grpSpPr>
          <a:xfrm>
            <a:off x="251520" y="794122"/>
            <a:ext cx="7070123" cy="3140397"/>
            <a:chOff x="620977" y="2164498"/>
            <a:chExt cx="10920148" cy="5037453"/>
          </a:xfrm>
        </p:grpSpPr>
        <p:pic>
          <p:nvPicPr>
            <p:cNvPr id="22" name="Image 21">
              <a:extLst>
                <a:ext uri="{FF2B5EF4-FFF2-40B4-BE49-F238E27FC236}">
                  <a16:creationId xmlns="" xmlns:a16="http://schemas.microsoft.com/office/drawing/2014/main" id="{4E4D2E2A-6522-40FB-BCBA-CDD201382190}"/>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620977" y="2164498"/>
              <a:ext cx="3559723" cy="2936271"/>
            </a:xfrm>
            <a:prstGeom prst="rect">
              <a:avLst/>
            </a:prstGeom>
          </p:spPr>
        </p:pic>
        <p:pic>
          <p:nvPicPr>
            <p:cNvPr id="23" name="Image 22" descr="Une image contenant intérieur, plancher, vivant, pièce&#10;&#10;Description générée automatiquement">
              <a:extLst>
                <a:ext uri="{FF2B5EF4-FFF2-40B4-BE49-F238E27FC236}">
                  <a16:creationId xmlns="" xmlns:a16="http://schemas.microsoft.com/office/drawing/2014/main" id="{829C88F7-821C-4194-A8DB-A34C2071D977}"/>
                </a:ext>
              </a:extLst>
            </p:cNvPr>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316139" y="2164498"/>
              <a:ext cx="3559723" cy="2936271"/>
            </a:xfrm>
            <a:prstGeom prst="rect">
              <a:avLst/>
            </a:prstGeom>
          </p:spPr>
        </p:pic>
        <p:pic>
          <p:nvPicPr>
            <p:cNvPr id="24" name="Image 23" descr="Une image contenant intérieur, mur, meubles, chambre à coucher&#10;&#10;Description générée automatiquement">
              <a:extLst>
                <a:ext uri="{FF2B5EF4-FFF2-40B4-BE49-F238E27FC236}">
                  <a16:creationId xmlns="" xmlns:a16="http://schemas.microsoft.com/office/drawing/2014/main" id="{09F12C1E-13C5-463B-B0E6-EAEF632E1C3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7981402" y="2164498"/>
              <a:ext cx="3559723" cy="2936271"/>
            </a:xfrm>
            <a:prstGeom prst="rect">
              <a:avLst/>
            </a:prstGeom>
          </p:spPr>
        </p:pic>
        <p:sp>
          <p:nvSpPr>
            <p:cNvPr id="25" name="ZoneTexte 24">
              <a:extLst>
                <a:ext uri="{FF2B5EF4-FFF2-40B4-BE49-F238E27FC236}">
                  <a16:creationId xmlns="" xmlns:a16="http://schemas.microsoft.com/office/drawing/2014/main" id="{FC6182A8-5FAD-4E8D-BBF0-77BBB4A69410}"/>
                </a:ext>
              </a:extLst>
            </p:cNvPr>
            <p:cNvSpPr txBox="1"/>
            <p:nvPr/>
          </p:nvSpPr>
          <p:spPr>
            <a:xfrm>
              <a:off x="620977" y="5224266"/>
              <a:ext cx="3559723" cy="941754"/>
            </a:xfrm>
            <a:prstGeom prst="rect">
              <a:avLst/>
            </a:prstGeom>
            <a:noFill/>
          </p:spPr>
          <p:txBody>
            <a:bodyPr wrap="square">
              <a:spAutoFit/>
            </a:bodyPr>
            <a:lstStyle/>
            <a:p>
              <a:pPr marL="228600" indent="-228600">
                <a:buAutoNum type="arabicPeriod"/>
              </a:pPr>
              <a:r>
                <a:rPr lang="fr-FR" sz="1100" b="1" dirty="0">
                  <a:solidFill>
                    <a:schemeClr val="accent1"/>
                  </a:solidFill>
                </a:rPr>
                <a:t>ECHANGER </a:t>
              </a:r>
            </a:p>
            <a:p>
              <a:r>
                <a:rPr lang="fr-FR" sz="1100" b="1" dirty="0">
                  <a:solidFill>
                    <a:schemeClr val="accent1"/>
                  </a:solidFill>
                </a:rPr>
                <a:t>« Le théâtre des idées » : </a:t>
              </a:r>
              <a:r>
                <a:rPr lang="fr-FR" sz="1100" dirty="0">
                  <a:solidFill>
                    <a:schemeClr val="accent1"/>
                  </a:solidFill>
                </a:rPr>
                <a:t>espace informel pour échanger avec des collaborateurs, donner son avis et recevoir de l’aide</a:t>
              </a:r>
            </a:p>
          </p:txBody>
        </p:sp>
        <p:sp>
          <p:nvSpPr>
            <p:cNvPr id="26" name="ZoneTexte 25">
              <a:extLst>
                <a:ext uri="{FF2B5EF4-FFF2-40B4-BE49-F238E27FC236}">
                  <a16:creationId xmlns="" xmlns:a16="http://schemas.microsoft.com/office/drawing/2014/main" id="{76FF08B1-F936-45D0-BF6B-E3D76B99453D}"/>
                </a:ext>
              </a:extLst>
            </p:cNvPr>
            <p:cNvSpPr txBox="1"/>
            <p:nvPr/>
          </p:nvSpPr>
          <p:spPr>
            <a:xfrm>
              <a:off x="4316139" y="5224266"/>
              <a:ext cx="3559723" cy="1977685"/>
            </a:xfrm>
            <a:prstGeom prst="rect">
              <a:avLst/>
            </a:prstGeom>
            <a:noFill/>
          </p:spPr>
          <p:txBody>
            <a:bodyPr wrap="square">
              <a:spAutoFit/>
            </a:bodyPr>
            <a:lstStyle/>
            <a:p>
              <a:r>
                <a:rPr lang="fr-FR" sz="1100" b="1" dirty="0">
                  <a:solidFill>
                    <a:schemeClr val="accent1"/>
                  </a:solidFill>
                </a:rPr>
                <a:t>2. TRAVAILLER AU CALME </a:t>
              </a:r>
            </a:p>
            <a:p>
              <a:r>
                <a:rPr lang="fr-FR" sz="1100" b="1" dirty="0">
                  <a:solidFill>
                    <a:schemeClr val="accent1"/>
                  </a:solidFill>
                </a:rPr>
                <a:t>« L’archipel » : </a:t>
              </a:r>
            </a:p>
            <a:p>
              <a:pPr marL="171450" indent="-171450">
                <a:buFontTx/>
                <a:buChar char="-"/>
              </a:pPr>
              <a:r>
                <a:rPr lang="fr-FR" sz="1100" dirty="0">
                  <a:solidFill>
                    <a:schemeClr val="accent1"/>
                  </a:solidFill>
                </a:rPr>
                <a:t>s’isoler des nuisances du quotidien</a:t>
              </a:r>
            </a:p>
            <a:p>
              <a:pPr marL="171450" indent="-171450">
                <a:buFontTx/>
                <a:buChar char="-"/>
              </a:pPr>
              <a:r>
                <a:rPr lang="fr-FR" sz="1100" dirty="0">
                  <a:solidFill>
                    <a:schemeClr val="accent1"/>
                  </a:solidFill>
                </a:rPr>
                <a:t>travailler dans un environnement calme </a:t>
              </a:r>
            </a:p>
            <a:p>
              <a:pPr marL="171450" indent="-171450">
                <a:buFontTx/>
                <a:buChar char="-"/>
              </a:pPr>
              <a:r>
                <a:rPr lang="fr-FR" sz="1100" dirty="0">
                  <a:solidFill>
                    <a:schemeClr val="accent1"/>
                  </a:solidFill>
                </a:rPr>
                <a:t>accueillir les externes dans un cadre adapté.</a:t>
              </a:r>
            </a:p>
            <a:p>
              <a:r>
                <a:rPr lang="fr-FR" sz="1100" dirty="0">
                  <a:solidFill>
                    <a:schemeClr val="accent1"/>
                  </a:solidFill>
                </a:rPr>
                <a:t>Un aménagement confortable, conçu pour le travail individuel et d’une librairie partagée</a:t>
              </a:r>
            </a:p>
          </p:txBody>
        </p:sp>
        <p:sp>
          <p:nvSpPr>
            <p:cNvPr id="27" name="ZoneTexte 26">
              <a:extLst>
                <a:ext uri="{FF2B5EF4-FFF2-40B4-BE49-F238E27FC236}">
                  <a16:creationId xmlns="" xmlns:a16="http://schemas.microsoft.com/office/drawing/2014/main" id="{8831E926-D217-4EB5-9F7E-864C59FBB53B}"/>
                </a:ext>
              </a:extLst>
            </p:cNvPr>
            <p:cNvSpPr txBox="1"/>
            <p:nvPr/>
          </p:nvSpPr>
          <p:spPr>
            <a:xfrm>
              <a:off x="7981402" y="5224266"/>
              <a:ext cx="3559723" cy="1356128"/>
            </a:xfrm>
            <a:prstGeom prst="rect">
              <a:avLst/>
            </a:prstGeom>
            <a:noFill/>
          </p:spPr>
          <p:txBody>
            <a:bodyPr wrap="square">
              <a:spAutoFit/>
            </a:bodyPr>
            <a:lstStyle/>
            <a:p>
              <a:r>
                <a:rPr lang="fr-FR" sz="1100" b="1" dirty="0">
                  <a:solidFill>
                    <a:schemeClr val="accent1"/>
                  </a:solidFill>
                </a:rPr>
                <a:t>3. SE REPOSER</a:t>
              </a:r>
            </a:p>
            <a:p>
              <a:r>
                <a:rPr lang="fr-FR" sz="1100" b="1" dirty="0">
                  <a:solidFill>
                    <a:schemeClr val="accent1"/>
                  </a:solidFill>
                </a:rPr>
                <a:t>« Le nid protecteur » : </a:t>
              </a:r>
              <a:r>
                <a:rPr lang="fr-FR" sz="1100" dirty="0">
                  <a:solidFill>
                    <a:schemeClr val="accent1"/>
                  </a:solidFill>
                </a:rPr>
                <a:t>espace évolutif pour se détendre totalement et retrouver de l’énergie – cet espace permet de lire ou travailler dans une posture détendue mais aussi de se reposer à l’abri des regards </a:t>
              </a:r>
              <a:endParaRPr lang="fr-FR" sz="1100" b="1" dirty="0">
                <a:solidFill>
                  <a:schemeClr val="accent1"/>
                </a:solidFill>
              </a:endParaRPr>
            </a:p>
          </p:txBody>
        </p:sp>
      </p:grpSp>
      <p:graphicFrame>
        <p:nvGraphicFramePr>
          <p:cNvPr id="29" name="Tableau 13">
            <a:extLst>
              <a:ext uri="{FF2B5EF4-FFF2-40B4-BE49-F238E27FC236}">
                <a16:creationId xmlns="" xmlns:a16="http://schemas.microsoft.com/office/drawing/2014/main" id="{23125A4C-4B5E-4E9E-87A0-6D9C7EB8EEB1}"/>
              </a:ext>
            </a:extLst>
          </p:cNvPr>
          <p:cNvGraphicFramePr>
            <a:graphicFrameLocks noGrp="1"/>
          </p:cNvGraphicFramePr>
          <p:nvPr>
            <p:extLst>
              <p:ext uri="{D42A27DB-BD31-4B8C-83A1-F6EECF244321}">
                <p14:modId xmlns:p14="http://schemas.microsoft.com/office/powerpoint/2010/main" val="3663494875"/>
              </p:ext>
            </p:extLst>
          </p:nvPr>
        </p:nvGraphicFramePr>
        <p:xfrm>
          <a:off x="7389974" y="771550"/>
          <a:ext cx="1646522" cy="3087655"/>
        </p:xfrm>
        <a:graphic>
          <a:graphicData uri="http://schemas.openxmlformats.org/drawingml/2006/table">
            <a:tbl>
              <a:tblPr firstRow="1" bandRow="1">
                <a:tableStyleId>{69012ECD-51FC-41F1-AA8D-1B2483CD663E}</a:tableStyleId>
              </a:tblPr>
              <a:tblGrid>
                <a:gridCol w="740620">
                  <a:extLst>
                    <a:ext uri="{9D8B030D-6E8A-4147-A177-3AD203B41FA5}">
                      <a16:colId xmlns="" xmlns:a16="http://schemas.microsoft.com/office/drawing/2014/main" val="102526577"/>
                    </a:ext>
                  </a:extLst>
                </a:gridCol>
                <a:gridCol w="905902">
                  <a:extLst>
                    <a:ext uri="{9D8B030D-6E8A-4147-A177-3AD203B41FA5}">
                      <a16:colId xmlns="" xmlns:a16="http://schemas.microsoft.com/office/drawing/2014/main" val="4290011929"/>
                    </a:ext>
                  </a:extLst>
                </a:gridCol>
              </a:tblGrid>
              <a:tr h="367315">
                <a:tc>
                  <a:txBody>
                    <a:bodyPr/>
                    <a:lstStyle/>
                    <a:p>
                      <a:pPr algn="l"/>
                      <a:r>
                        <a:rPr lang="fr-FR" sz="1050" dirty="0">
                          <a:solidFill>
                            <a:schemeClr val="accent1"/>
                          </a:solidFill>
                        </a:rPr>
                        <a:t>Nombre d’espaces </a:t>
                      </a: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3</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61344211"/>
                  </a:ext>
                </a:extLst>
              </a:tr>
              <a:tr h="367315">
                <a:tc>
                  <a:txBody>
                    <a:bodyPr/>
                    <a:lstStyle/>
                    <a:p>
                      <a:pPr algn="l"/>
                      <a:r>
                        <a:rPr lang="fr-FR" sz="1050" b="1" kern="1200" dirty="0">
                          <a:solidFill>
                            <a:schemeClr val="accent1"/>
                          </a:solidFill>
                          <a:latin typeface="+mn-lt"/>
                          <a:ea typeface="+mn-ea"/>
                          <a:cs typeface="+mn-cs"/>
                        </a:rPr>
                        <a:t>Taille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250m²</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47171052"/>
                  </a:ext>
                </a:extLst>
              </a:tr>
              <a:tr h="401033">
                <a:tc>
                  <a:txBody>
                    <a:bodyPr/>
                    <a:lstStyle/>
                    <a:p>
                      <a:pPr marL="0" algn="l" defTabSz="914400" rtl="0" eaLnBrk="1" latinLnBrk="0" hangingPunct="1"/>
                      <a:r>
                        <a:rPr lang="fr-FR" sz="1050" b="1" kern="1200" dirty="0">
                          <a:solidFill>
                            <a:schemeClr val="accent1"/>
                          </a:solidFill>
                          <a:latin typeface="+mn-lt"/>
                          <a:ea typeface="+mn-ea"/>
                          <a:cs typeface="+mn-cs"/>
                        </a:rPr>
                        <a:t>Nombre de places</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49</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71934672"/>
                  </a:ext>
                </a:extLst>
              </a:tr>
              <a:tr h="367315">
                <a:tc>
                  <a:txBody>
                    <a:bodyPr/>
                    <a:lstStyle/>
                    <a:p>
                      <a:pPr marL="0" algn="l" defTabSz="914400" rtl="0" eaLnBrk="1" latinLnBrk="0" hangingPunct="1"/>
                      <a:r>
                        <a:rPr lang="fr-FR" sz="1050" b="1" kern="1200" dirty="0">
                          <a:solidFill>
                            <a:schemeClr val="accent1"/>
                          </a:solidFill>
                          <a:latin typeface="+mn-lt"/>
                          <a:ea typeface="+mn-ea"/>
                          <a:cs typeface="+mn-cs"/>
                        </a:rPr>
                        <a:t>Public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Agents du ministère et externes  </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0821853"/>
                  </a:ext>
                </a:extLst>
              </a:tr>
              <a:tr h="367315">
                <a:tc>
                  <a:txBody>
                    <a:bodyPr/>
                    <a:lstStyle/>
                    <a:p>
                      <a:pPr marL="0" algn="l" defTabSz="914400" rtl="0" eaLnBrk="1" latinLnBrk="0" hangingPunct="1"/>
                      <a:r>
                        <a:rPr lang="fr-FR" sz="1050" b="1" kern="1200" dirty="0">
                          <a:solidFill>
                            <a:schemeClr val="accent1"/>
                          </a:solidFill>
                          <a:latin typeface="+mn-lt"/>
                          <a:ea typeface="+mn-ea"/>
                          <a:cs typeface="+mn-cs"/>
                        </a:rPr>
                        <a:t>Taux d’occupation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endParaRPr lang="fr-FR" sz="1200" b="0" kern="1200" dirty="0">
                        <a:solidFill>
                          <a:schemeClr val="accent1"/>
                        </a:solidFill>
                        <a:latin typeface="+mn-lt"/>
                        <a:ea typeface="+mn-ea"/>
                        <a:cs typeface="+mn-cs"/>
                      </a:endParaRP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8255425"/>
                  </a:ext>
                </a:extLst>
              </a:tr>
            </a:tbl>
          </a:graphicData>
        </a:graphic>
      </p:graphicFrame>
      <p:grpSp>
        <p:nvGrpSpPr>
          <p:cNvPr id="30" name="Groupe 29">
            <a:extLst>
              <a:ext uri="{FF2B5EF4-FFF2-40B4-BE49-F238E27FC236}">
                <a16:creationId xmlns="" xmlns:a16="http://schemas.microsoft.com/office/drawing/2014/main" id="{B0E03E74-D0E9-B54F-ADBE-9FCD7421BDE3}"/>
              </a:ext>
            </a:extLst>
          </p:cNvPr>
          <p:cNvGrpSpPr/>
          <p:nvPr/>
        </p:nvGrpSpPr>
        <p:grpSpPr>
          <a:xfrm>
            <a:off x="7744686" y="4155926"/>
            <a:ext cx="1003778" cy="482418"/>
            <a:chOff x="6504358" y="531450"/>
            <a:chExt cx="1603093" cy="770450"/>
          </a:xfrm>
        </p:grpSpPr>
        <p:sp>
          <p:nvSpPr>
            <p:cNvPr id="31" name="Ellipse 30">
              <a:extLst>
                <a:ext uri="{FF2B5EF4-FFF2-40B4-BE49-F238E27FC236}">
                  <a16:creationId xmlns="" xmlns:a16="http://schemas.microsoft.com/office/drawing/2014/main" id="{037E9C4E-801E-79D3-6EBF-6E14ADFB6B04}"/>
                </a:ext>
              </a:extLst>
            </p:cNvPr>
            <p:cNvSpPr>
              <a:spLocks/>
            </p:cNvSpPr>
            <p:nvPr/>
          </p:nvSpPr>
          <p:spPr>
            <a:xfrm>
              <a:off x="7374751"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32" name="Graphique 8" descr="Utilisateurs avec un remplissage uni">
              <a:extLst>
                <a:ext uri="{FF2B5EF4-FFF2-40B4-BE49-F238E27FC236}">
                  <a16:creationId xmlns="" xmlns:a16="http://schemas.microsoft.com/office/drawing/2014/main" id="{6A3CA32B-7E81-A380-73CF-49AAAE8578A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7387451" y="547773"/>
              <a:ext cx="720000" cy="754127"/>
            </a:xfrm>
            <a:prstGeom prst="rect">
              <a:avLst/>
            </a:prstGeom>
          </p:spPr>
        </p:pic>
        <p:sp>
          <p:nvSpPr>
            <p:cNvPr id="48" name="Ellipse 47">
              <a:extLst>
                <a:ext uri="{FF2B5EF4-FFF2-40B4-BE49-F238E27FC236}">
                  <a16:creationId xmlns="" xmlns:a16="http://schemas.microsoft.com/office/drawing/2014/main" id="{68563648-C8E2-7CAB-BAE6-32E3B79E6546}"/>
                </a:ext>
              </a:extLst>
            </p:cNvPr>
            <p:cNvSpPr>
              <a:spLocks/>
            </p:cNvSpPr>
            <p:nvPr/>
          </p:nvSpPr>
          <p:spPr>
            <a:xfrm>
              <a:off x="6504358"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49" name="Graphique 11" descr="Utilisateur avec un remplissage uni">
              <a:extLst>
                <a:ext uri="{FF2B5EF4-FFF2-40B4-BE49-F238E27FC236}">
                  <a16:creationId xmlns="" xmlns:a16="http://schemas.microsoft.com/office/drawing/2014/main" id="{FE1679C3-27BB-64BC-EEF3-7F310D6F772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6551877" y="621450"/>
              <a:ext cx="624963" cy="540000"/>
            </a:xfrm>
            <a:prstGeom prst="rect">
              <a:avLst/>
            </a:prstGeom>
          </p:spPr>
        </p:pic>
      </p:grpSp>
    </p:spTree>
    <p:extLst>
      <p:ext uri="{BB962C8B-B14F-4D97-AF65-F5344CB8AC3E}">
        <p14:creationId xmlns:p14="http://schemas.microsoft.com/office/powerpoint/2010/main" val="2584537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cxnSp>
        <p:nvCxnSpPr>
          <p:cNvPr id="37" name="Connecteur droit avec flèche 36">
            <a:extLst>
              <a:ext uri="{FF2B5EF4-FFF2-40B4-BE49-F238E27FC236}">
                <a16:creationId xmlns="" xmlns:a16="http://schemas.microsoft.com/office/drawing/2014/main" id="{A3EB0C45-C017-36FD-FC07-BCB378E15DD3}"/>
              </a:ext>
            </a:extLst>
          </p:cNvPr>
          <p:cNvCxnSpPr>
            <a:cxnSpLocks/>
          </p:cNvCxnSpPr>
          <p:nvPr/>
        </p:nvCxnSpPr>
        <p:spPr>
          <a:xfrm>
            <a:off x="1425948" y="6361446"/>
            <a:ext cx="9960573" cy="0"/>
          </a:xfrm>
          <a:prstGeom prst="straightConnector1">
            <a:avLst/>
          </a:prstGeom>
          <a:ln w="12700">
            <a:solidFill>
              <a:srgbClr val="2540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39</a:t>
            </a:r>
            <a:endParaRPr lang="fr-FR" dirty="0"/>
          </a:p>
        </p:txBody>
      </p:sp>
      <p:sp>
        <p:nvSpPr>
          <p:cNvPr id="75"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Ministère des Finances</a:t>
            </a:r>
            <a:endParaRPr lang="fr-FR" sz="1800" b="0" dirty="0" smtClean="0"/>
          </a:p>
          <a:p>
            <a:pPr marL="0" lvl="1" indent="0">
              <a:buNone/>
            </a:pPr>
            <a:r>
              <a:rPr lang="fr-FR" dirty="0" smtClean="0"/>
              <a:t>New York</a:t>
            </a:r>
            <a:endParaRPr lang="fr-FR" dirty="0"/>
          </a:p>
        </p:txBody>
      </p:sp>
      <p:pic>
        <p:nvPicPr>
          <p:cNvPr id="20" name="Image 19" descr="Une image contenant intérieur, plancher, plafond, pièce&#10;&#10;Description générée automatiquement">
            <a:extLst>
              <a:ext uri="{FF2B5EF4-FFF2-40B4-BE49-F238E27FC236}">
                <a16:creationId xmlns="" xmlns:a16="http://schemas.microsoft.com/office/drawing/2014/main" id="{784B9D55-EC89-B323-F921-E1090AD5EE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7287"/>
          <a:stretch/>
        </p:blipFill>
        <p:spPr>
          <a:xfrm>
            <a:off x="268692" y="843558"/>
            <a:ext cx="6007512" cy="2411700"/>
          </a:xfrm>
          <a:prstGeom prst="rect">
            <a:avLst/>
          </a:prstGeom>
        </p:spPr>
      </p:pic>
      <p:sp>
        <p:nvSpPr>
          <p:cNvPr id="28" name="Rectangle 27">
            <a:extLst>
              <a:ext uri="{FF2B5EF4-FFF2-40B4-BE49-F238E27FC236}">
                <a16:creationId xmlns="" xmlns:a16="http://schemas.microsoft.com/office/drawing/2014/main" id="{EFEEB8C5-73A9-1A71-9E89-B8622A412A38}"/>
              </a:ext>
            </a:extLst>
          </p:cNvPr>
          <p:cNvSpPr/>
          <p:nvPr/>
        </p:nvSpPr>
        <p:spPr>
          <a:xfrm>
            <a:off x="268693" y="3255258"/>
            <a:ext cx="5995307" cy="1476732"/>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fr-FR" sz="1200" b="1" dirty="0">
                <a:solidFill>
                  <a:schemeClr val="accent1"/>
                </a:solidFill>
                <a:latin typeface="Trebuchet MS" panose="020B0603020202020204" pitchFamily="34" charset="0"/>
              </a:rPr>
              <a:t>1. Travailler seul ou en équipe </a:t>
            </a:r>
          </a:p>
          <a:p>
            <a:pPr algn="ctr"/>
            <a:r>
              <a:rPr lang="fr-FR" sz="1200" dirty="0">
                <a:solidFill>
                  <a:schemeClr val="accent1"/>
                </a:solidFill>
                <a:latin typeface="Trebuchet MS" panose="020B0603020202020204" pitchFamily="34" charset="0"/>
              </a:rPr>
              <a:t>Travailler de façon informelle </a:t>
            </a:r>
          </a:p>
          <a:p>
            <a:pPr algn="ctr"/>
            <a:endParaRPr lang="fr-FR" sz="1200" dirty="0">
              <a:solidFill>
                <a:schemeClr val="accent1"/>
              </a:solidFill>
              <a:latin typeface="Trebuchet MS" panose="020B0603020202020204" pitchFamily="34" charset="0"/>
            </a:endParaRPr>
          </a:p>
          <a:p>
            <a:pPr algn="ctr"/>
            <a:r>
              <a:rPr lang="fr-FR" sz="1200" b="1" dirty="0">
                <a:solidFill>
                  <a:schemeClr val="accent1"/>
                </a:solidFill>
                <a:latin typeface="Trebuchet MS" panose="020B0603020202020204" pitchFamily="34" charset="0"/>
              </a:rPr>
              <a:t>2. Se détendre </a:t>
            </a:r>
          </a:p>
          <a:p>
            <a:pPr algn="ctr"/>
            <a:r>
              <a:rPr lang="fr-FR" sz="1200" dirty="0">
                <a:solidFill>
                  <a:schemeClr val="accent1"/>
                </a:solidFill>
                <a:latin typeface="Trebuchet MS" panose="020B0603020202020204" pitchFamily="34" charset="0"/>
              </a:rPr>
              <a:t>Service de restauration </a:t>
            </a:r>
          </a:p>
          <a:p>
            <a:pPr algn="ctr"/>
            <a:endParaRPr lang="fr-FR" sz="1200" dirty="0">
              <a:solidFill>
                <a:schemeClr val="accent1"/>
              </a:solidFill>
              <a:latin typeface="Trebuchet MS" panose="020B0603020202020204" pitchFamily="34" charset="0"/>
            </a:endParaRPr>
          </a:p>
          <a:p>
            <a:pPr algn="ctr"/>
            <a:r>
              <a:rPr lang="fr-FR" sz="1200" b="1" dirty="0">
                <a:solidFill>
                  <a:schemeClr val="accent1"/>
                </a:solidFill>
                <a:latin typeface="Trebuchet MS" panose="020B0603020202020204" pitchFamily="34" charset="0"/>
              </a:rPr>
              <a:t>3. Privatiser l’espace </a:t>
            </a:r>
          </a:p>
        </p:txBody>
      </p:sp>
      <p:graphicFrame>
        <p:nvGraphicFramePr>
          <p:cNvPr id="33" name="Tableau 13">
            <a:extLst>
              <a:ext uri="{FF2B5EF4-FFF2-40B4-BE49-F238E27FC236}">
                <a16:creationId xmlns="" xmlns:a16="http://schemas.microsoft.com/office/drawing/2014/main" id="{A3FD24B4-F223-4764-A7BC-5A278C9867B1}"/>
              </a:ext>
            </a:extLst>
          </p:cNvPr>
          <p:cNvGraphicFramePr>
            <a:graphicFrameLocks noGrp="1"/>
          </p:cNvGraphicFramePr>
          <p:nvPr>
            <p:extLst>
              <p:ext uri="{D42A27DB-BD31-4B8C-83A1-F6EECF244321}">
                <p14:modId xmlns:p14="http://schemas.microsoft.com/office/powerpoint/2010/main" val="130770203"/>
              </p:ext>
            </p:extLst>
          </p:nvPr>
        </p:nvGraphicFramePr>
        <p:xfrm>
          <a:off x="6516216" y="887311"/>
          <a:ext cx="2159472" cy="2188495"/>
        </p:xfrm>
        <a:graphic>
          <a:graphicData uri="http://schemas.openxmlformats.org/drawingml/2006/table">
            <a:tbl>
              <a:tblPr firstRow="1" bandRow="1">
                <a:tableStyleId>{69012ECD-51FC-41F1-AA8D-1B2483CD663E}</a:tableStyleId>
              </a:tblPr>
              <a:tblGrid>
                <a:gridCol w="971350">
                  <a:extLst>
                    <a:ext uri="{9D8B030D-6E8A-4147-A177-3AD203B41FA5}">
                      <a16:colId xmlns="" xmlns:a16="http://schemas.microsoft.com/office/drawing/2014/main" val="102526577"/>
                    </a:ext>
                  </a:extLst>
                </a:gridCol>
                <a:gridCol w="1188122">
                  <a:extLst>
                    <a:ext uri="{9D8B030D-6E8A-4147-A177-3AD203B41FA5}">
                      <a16:colId xmlns="" xmlns:a16="http://schemas.microsoft.com/office/drawing/2014/main" val="4290011929"/>
                    </a:ext>
                  </a:extLst>
                </a:gridCol>
              </a:tblGrid>
              <a:tr h="367315">
                <a:tc>
                  <a:txBody>
                    <a:bodyPr/>
                    <a:lstStyle/>
                    <a:p>
                      <a:pPr algn="l"/>
                      <a:r>
                        <a:rPr lang="fr-FR" sz="1050" dirty="0">
                          <a:solidFill>
                            <a:schemeClr val="accent1"/>
                          </a:solidFill>
                        </a:rPr>
                        <a:t>Nombre d’espaces </a:t>
                      </a: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XX</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61344211"/>
                  </a:ext>
                </a:extLst>
              </a:tr>
              <a:tr h="367315">
                <a:tc>
                  <a:txBody>
                    <a:bodyPr/>
                    <a:lstStyle/>
                    <a:p>
                      <a:pPr algn="l"/>
                      <a:r>
                        <a:rPr lang="fr-FR" sz="1050" b="1" kern="1200" dirty="0">
                          <a:solidFill>
                            <a:schemeClr val="accent1"/>
                          </a:solidFill>
                          <a:latin typeface="+mn-lt"/>
                          <a:ea typeface="+mn-ea"/>
                          <a:cs typeface="+mn-cs"/>
                        </a:rPr>
                        <a:t>Taille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500m²</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47171052"/>
                  </a:ext>
                </a:extLst>
              </a:tr>
              <a:tr h="401033">
                <a:tc>
                  <a:txBody>
                    <a:bodyPr/>
                    <a:lstStyle/>
                    <a:p>
                      <a:pPr marL="0" algn="l" defTabSz="914400" rtl="0" eaLnBrk="1" latinLnBrk="0" hangingPunct="1"/>
                      <a:r>
                        <a:rPr lang="fr-FR" sz="1050" b="1" kern="1200" dirty="0">
                          <a:solidFill>
                            <a:schemeClr val="accent1"/>
                          </a:solidFill>
                          <a:latin typeface="+mn-lt"/>
                          <a:ea typeface="+mn-ea"/>
                          <a:cs typeface="+mn-cs"/>
                        </a:rPr>
                        <a:t>Nombre de places</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XX</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71934672"/>
                  </a:ext>
                </a:extLst>
              </a:tr>
              <a:tr h="245527">
                <a:tc>
                  <a:txBody>
                    <a:bodyPr/>
                    <a:lstStyle/>
                    <a:p>
                      <a:pPr marL="0" algn="l" defTabSz="914400" rtl="0" eaLnBrk="1" latinLnBrk="0" hangingPunct="1"/>
                      <a:r>
                        <a:rPr lang="fr-FR" sz="1050" b="1" kern="1200" dirty="0">
                          <a:solidFill>
                            <a:schemeClr val="accent1"/>
                          </a:solidFill>
                          <a:latin typeface="+mn-lt"/>
                          <a:ea typeface="+mn-ea"/>
                          <a:cs typeface="+mn-cs"/>
                        </a:rPr>
                        <a:t>Public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100" b="0" kern="1200" dirty="0">
                          <a:solidFill>
                            <a:schemeClr val="accent1"/>
                          </a:solidFill>
                          <a:latin typeface="+mn-lt"/>
                          <a:ea typeface="+mn-ea"/>
                          <a:cs typeface="+mn-cs"/>
                        </a:rPr>
                        <a:t>Agents du ministère</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0821853"/>
                  </a:ext>
                </a:extLst>
              </a:tr>
              <a:tr h="367315">
                <a:tc>
                  <a:txBody>
                    <a:bodyPr/>
                    <a:lstStyle/>
                    <a:p>
                      <a:pPr marL="0" algn="l" defTabSz="914400" rtl="0" eaLnBrk="1" latinLnBrk="0" hangingPunct="1"/>
                      <a:r>
                        <a:rPr lang="fr-FR" sz="1050" b="1" kern="1200" dirty="0">
                          <a:solidFill>
                            <a:schemeClr val="accent1"/>
                          </a:solidFill>
                          <a:latin typeface="+mn-lt"/>
                          <a:ea typeface="+mn-ea"/>
                          <a:cs typeface="+mn-cs"/>
                        </a:rPr>
                        <a:t>Taux d’occupation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70%</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8255425"/>
                  </a:ext>
                </a:extLst>
              </a:tr>
            </a:tbl>
          </a:graphicData>
        </a:graphic>
      </p:graphicFrame>
      <p:grpSp>
        <p:nvGrpSpPr>
          <p:cNvPr id="34" name="Groupe 33">
            <a:extLst>
              <a:ext uri="{FF2B5EF4-FFF2-40B4-BE49-F238E27FC236}">
                <a16:creationId xmlns="" xmlns:a16="http://schemas.microsoft.com/office/drawing/2014/main" id="{F5E837E4-FB8A-0368-62FC-4F8F0CEB9A4A}"/>
              </a:ext>
            </a:extLst>
          </p:cNvPr>
          <p:cNvGrpSpPr/>
          <p:nvPr/>
        </p:nvGrpSpPr>
        <p:grpSpPr>
          <a:xfrm>
            <a:off x="6732240" y="3385476"/>
            <a:ext cx="1603093" cy="770450"/>
            <a:chOff x="6504358" y="531450"/>
            <a:chExt cx="1603093" cy="770450"/>
          </a:xfrm>
        </p:grpSpPr>
        <p:sp>
          <p:nvSpPr>
            <p:cNvPr id="35" name="Ellipse 34">
              <a:extLst>
                <a:ext uri="{FF2B5EF4-FFF2-40B4-BE49-F238E27FC236}">
                  <a16:creationId xmlns="" xmlns:a16="http://schemas.microsoft.com/office/drawing/2014/main" id="{A9B1091A-4940-2DA9-1CD0-005AB23BFDA7}"/>
                </a:ext>
              </a:extLst>
            </p:cNvPr>
            <p:cNvSpPr>
              <a:spLocks/>
            </p:cNvSpPr>
            <p:nvPr/>
          </p:nvSpPr>
          <p:spPr>
            <a:xfrm>
              <a:off x="7374751"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36" name="Graphique 11" descr="Utilisateurs avec un remplissage uni">
              <a:extLst>
                <a:ext uri="{FF2B5EF4-FFF2-40B4-BE49-F238E27FC236}">
                  <a16:creationId xmlns="" xmlns:a16="http://schemas.microsoft.com/office/drawing/2014/main" id="{4442C2F3-8899-008D-2BBB-1DDD8BA3887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387451" y="547773"/>
              <a:ext cx="720000" cy="754127"/>
            </a:xfrm>
            <a:prstGeom prst="rect">
              <a:avLst/>
            </a:prstGeom>
          </p:spPr>
        </p:pic>
        <p:sp>
          <p:nvSpPr>
            <p:cNvPr id="38" name="Ellipse 37">
              <a:extLst>
                <a:ext uri="{FF2B5EF4-FFF2-40B4-BE49-F238E27FC236}">
                  <a16:creationId xmlns="" xmlns:a16="http://schemas.microsoft.com/office/drawing/2014/main" id="{42150CEC-278D-E35A-3844-64B2B129929F}"/>
                </a:ext>
              </a:extLst>
            </p:cNvPr>
            <p:cNvSpPr>
              <a:spLocks/>
            </p:cNvSpPr>
            <p:nvPr/>
          </p:nvSpPr>
          <p:spPr>
            <a:xfrm>
              <a:off x="6504358"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39" name="Graphique 17" descr="Utilisateur avec un remplissage uni">
              <a:extLst>
                <a:ext uri="{FF2B5EF4-FFF2-40B4-BE49-F238E27FC236}">
                  <a16:creationId xmlns="" xmlns:a16="http://schemas.microsoft.com/office/drawing/2014/main" id="{C1DE48A9-6DB8-AA92-E659-78D1BA588CF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6551877" y="621450"/>
              <a:ext cx="624963" cy="540000"/>
            </a:xfrm>
            <a:prstGeom prst="rect">
              <a:avLst/>
            </a:prstGeom>
          </p:spPr>
        </p:pic>
      </p:grpSp>
    </p:spTree>
    <p:extLst>
      <p:ext uri="{BB962C8B-B14F-4D97-AF65-F5344CB8AC3E}">
        <p14:creationId xmlns:p14="http://schemas.microsoft.com/office/powerpoint/2010/main" val="268041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15319"/>
          <a:stretch/>
        </p:blipFill>
        <p:spPr>
          <a:xfrm>
            <a:off x="0" y="-20538"/>
            <a:ext cx="9144000" cy="5164038"/>
          </a:xfrm>
          <a:prstGeom prst="rect">
            <a:avLst/>
          </a:prstGeom>
        </p:spPr>
      </p:pic>
      <p:sp>
        <p:nvSpPr>
          <p:cNvPr id="7" name="Rectangle 6"/>
          <p:cNvSpPr/>
          <p:nvPr/>
        </p:nvSpPr>
        <p:spPr>
          <a:xfrm>
            <a:off x="288472" y="4783500"/>
            <a:ext cx="8532000" cy="35656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288472" y="1995686"/>
            <a:ext cx="8532000" cy="145902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5"/>
          <p:cNvSpPr>
            <a:spLocks noGrp="1"/>
          </p:cNvSpPr>
          <p:nvPr>
            <p:ph type="title"/>
          </p:nvPr>
        </p:nvSpPr>
        <p:spPr/>
        <p:txBody>
          <a:bodyPr/>
          <a:lstStyle/>
          <a:p>
            <a:r>
              <a:rPr lang="fr-FR" dirty="0" smtClean="0"/>
              <a:t>Le modèle privé</a:t>
            </a:r>
            <a:endParaRPr lang="fr-FR" dirty="0"/>
          </a:p>
        </p:txBody>
      </p:sp>
      <p:sp>
        <p:nvSpPr>
          <p:cNvPr id="4" name="Espace réservé de la date 3"/>
          <p:cNvSpPr>
            <a:spLocks noGrp="1"/>
          </p:cNvSpPr>
          <p:nvPr>
            <p:ph type="dt" sz="half" idx="10"/>
          </p:nvPr>
        </p:nvSpPr>
        <p:spPr/>
        <p:txBody>
          <a:bodyPr/>
          <a:lstStyle/>
          <a:p>
            <a:pPr algn="r"/>
            <a:fld id="{91821488-9BA8-4DAD-9DEC-F13F7FF4E091}" type="datetime1">
              <a:rPr lang="fr-FR" cap="all" smtClean="0"/>
              <a:t>11/03/2024</a:t>
            </a:fld>
            <a:endParaRPr lang="fr-FR" cap="all" dirty="0"/>
          </a:p>
        </p:txBody>
      </p:sp>
      <p:sp>
        <p:nvSpPr>
          <p:cNvPr id="5" name="Espace réservé du pied de page 4"/>
          <p:cNvSpPr>
            <a:spLocks noGrp="1"/>
          </p:cNvSpPr>
          <p:nvPr>
            <p:ph type="ftr" sz="quarter" idx="11"/>
          </p:nvPr>
        </p:nvSpPr>
        <p:spPr/>
        <p:txBody>
          <a:bodyPr/>
          <a:lstStyle/>
          <a:p>
            <a:r>
              <a:rPr lang="fr-FR" dirty="0"/>
              <a:t>Direction Générale des Finances Publiques / Direction de l'Immobilier de l'Etat</a:t>
            </a:r>
          </a:p>
        </p:txBody>
      </p:sp>
      <p:sp>
        <p:nvSpPr>
          <p:cNvPr id="11" name="Espace réservé du numéro de diapositive 10"/>
          <p:cNvSpPr>
            <a:spLocks noGrp="1"/>
          </p:cNvSpPr>
          <p:nvPr>
            <p:ph type="sldNum" sz="quarter" idx="12"/>
          </p:nvPr>
        </p:nvSpPr>
        <p:spPr/>
        <p:txBody>
          <a:bodyPr/>
          <a:lstStyle/>
          <a:p>
            <a:r>
              <a:rPr lang="fr-FR" dirty="0"/>
              <a:t>4</a:t>
            </a:r>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10800" t="2362" r="11201" b="3139"/>
          <a:stretch/>
        </p:blipFill>
        <p:spPr>
          <a:xfrm>
            <a:off x="288000" y="252000"/>
            <a:ext cx="1170130" cy="720080"/>
          </a:xfrm>
          <a:prstGeom prst="rect">
            <a:avLst/>
          </a:prstGeom>
        </p:spPr>
      </p:pic>
    </p:spTree>
    <p:extLst>
      <p:ext uri="{BB962C8B-B14F-4D97-AF65-F5344CB8AC3E}">
        <p14:creationId xmlns:p14="http://schemas.microsoft.com/office/powerpoint/2010/main" val="1271158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cxnSp>
        <p:nvCxnSpPr>
          <p:cNvPr id="37" name="Connecteur droit avec flèche 36">
            <a:extLst>
              <a:ext uri="{FF2B5EF4-FFF2-40B4-BE49-F238E27FC236}">
                <a16:creationId xmlns="" xmlns:a16="http://schemas.microsoft.com/office/drawing/2014/main" id="{A3EB0C45-C017-36FD-FC07-BCB378E15DD3}"/>
              </a:ext>
            </a:extLst>
          </p:cNvPr>
          <p:cNvCxnSpPr>
            <a:cxnSpLocks/>
          </p:cNvCxnSpPr>
          <p:nvPr/>
        </p:nvCxnSpPr>
        <p:spPr>
          <a:xfrm>
            <a:off x="1425948" y="6361446"/>
            <a:ext cx="9960573" cy="0"/>
          </a:xfrm>
          <a:prstGeom prst="straightConnector1">
            <a:avLst/>
          </a:prstGeom>
          <a:ln w="12700">
            <a:solidFill>
              <a:srgbClr val="2540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40</a:t>
            </a:r>
            <a:endParaRPr lang="fr-FR" dirty="0"/>
          </a:p>
        </p:txBody>
      </p:sp>
      <p:sp>
        <p:nvSpPr>
          <p:cNvPr id="75"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Ministère des Finances</a:t>
            </a:r>
            <a:endParaRPr lang="fr-FR" sz="1800" b="0" dirty="0" smtClean="0"/>
          </a:p>
          <a:p>
            <a:pPr marL="0" lvl="1" indent="0">
              <a:buNone/>
            </a:pPr>
            <a:r>
              <a:rPr lang="fr-FR" dirty="0" smtClean="0"/>
              <a:t>Bercy</a:t>
            </a:r>
            <a:endParaRPr lang="fr-FR" dirty="0"/>
          </a:p>
        </p:txBody>
      </p:sp>
      <p:pic>
        <p:nvPicPr>
          <p:cNvPr id="15" name="Image 14">
            <a:extLst>
              <a:ext uri="{FF2B5EF4-FFF2-40B4-BE49-F238E27FC236}">
                <a16:creationId xmlns="" xmlns:a16="http://schemas.microsoft.com/office/drawing/2014/main" id="{5B7E3340-A6AA-7797-E5E0-1268D519D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9672" y="553083"/>
            <a:ext cx="4276455" cy="3024701"/>
          </a:xfrm>
          <a:prstGeom prst="rect">
            <a:avLst/>
          </a:prstGeom>
        </p:spPr>
      </p:pic>
      <p:sp>
        <p:nvSpPr>
          <p:cNvPr id="17" name="ZoneTexte 16">
            <a:extLst>
              <a:ext uri="{FF2B5EF4-FFF2-40B4-BE49-F238E27FC236}">
                <a16:creationId xmlns="" xmlns:a16="http://schemas.microsoft.com/office/drawing/2014/main" id="{FC6182A8-5FAD-4E8D-BBF0-77BBB4A69410}"/>
              </a:ext>
            </a:extLst>
          </p:cNvPr>
          <p:cNvSpPr txBox="1"/>
          <p:nvPr/>
        </p:nvSpPr>
        <p:spPr>
          <a:xfrm>
            <a:off x="107504" y="1203598"/>
            <a:ext cx="1698032" cy="2492990"/>
          </a:xfrm>
          <a:prstGeom prst="rect">
            <a:avLst/>
          </a:prstGeom>
          <a:noFill/>
        </p:spPr>
        <p:txBody>
          <a:bodyPr wrap="square">
            <a:spAutoFit/>
          </a:bodyPr>
          <a:lstStyle/>
          <a:p>
            <a:pPr marL="228600" indent="-228600">
              <a:buAutoNum type="arabicPeriod"/>
            </a:pPr>
            <a:r>
              <a:rPr lang="fr-FR" sz="1200" b="1" dirty="0">
                <a:solidFill>
                  <a:schemeClr val="accent1"/>
                </a:solidFill>
              </a:rPr>
              <a:t>Hall de Bercy : </a:t>
            </a:r>
            <a:r>
              <a:rPr lang="fr-FR" sz="1200" dirty="0">
                <a:solidFill>
                  <a:schemeClr val="accent1"/>
                </a:solidFill>
              </a:rPr>
              <a:t>espaces aménagés permettant aux agents du ministère comme aux visiteurs de s’installer pour travailler en amont ou en aval d’une réunion (Bureaux de passage). </a:t>
            </a:r>
          </a:p>
        </p:txBody>
      </p:sp>
      <p:sp>
        <p:nvSpPr>
          <p:cNvPr id="18" name="Rectangle 17">
            <a:extLst>
              <a:ext uri="{FF2B5EF4-FFF2-40B4-BE49-F238E27FC236}">
                <a16:creationId xmlns="" xmlns:a16="http://schemas.microsoft.com/office/drawing/2014/main" id="{8D904FFE-910B-BE3B-7A1C-91AD7B3BDADE}"/>
              </a:ext>
            </a:extLst>
          </p:cNvPr>
          <p:cNvSpPr/>
          <p:nvPr/>
        </p:nvSpPr>
        <p:spPr>
          <a:xfrm>
            <a:off x="1619673" y="3696588"/>
            <a:ext cx="4276454" cy="89138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1200"/>
              </a:spcAft>
            </a:pPr>
            <a:r>
              <a:rPr lang="fr-FR" sz="1400" dirty="0">
                <a:solidFill>
                  <a:schemeClr val="accent1"/>
                </a:solidFill>
                <a:latin typeface="Trebuchet MS" panose="020B0603020202020204" pitchFamily="34" charset="0"/>
              </a:rPr>
              <a:t>Pour faciliter le nomadisme, le travail en mode projet et les interactions des équipes</a:t>
            </a:r>
            <a:endParaRPr lang="fr-FR" sz="1400" noProof="0" dirty="0">
              <a:solidFill>
                <a:schemeClr val="accent1"/>
              </a:solidFill>
              <a:latin typeface="Trebuchet MS" panose="020B0603020202020204" pitchFamily="34" charset="0"/>
            </a:endParaRPr>
          </a:p>
        </p:txBody>
      </p:sp>
      <p:graphicFrame>
        <p:nvGraphicFramePr>
          <p:cNvPr id="19" name="Tableau 13">
            <a:extLst>
              <a:ext uri="{FF2B5EF4-FFF2-40B4-BE49-F238E27FC236}">
                <a16:creationId xmlns="" xmlns:a16="http://schemas.microsoft.com/office/drawing/2014/main" id="{F36DB10B-7705-4724-895C-20EE84C196AD}"/>
              </a:ext>
            </a:extLst>
          </p:cNvPr>
          <p:cNvGraphicFramePr>
            <a:graphicFrameLocks noGrp="1"/>
          </p:cNvGraphicFramePr>
          <p:nvPr>
            <p:extLst>
              <p:ext uri="{D42A27DB-BD31-4B8C-83A1-F6EECF244321}">
                <p14:modId xmlns:p14="http://schemas.microsoft.com/office/powerpoint/2010/main" val="2266334372"/>
              </p:ext>
            </p:extLst>
          </p:nvPr>
        </p:nvGraphicFramePr>
        <p:xfrm>
          <a:off x="6003876" y="788060"/>
          <a:ext cx="2780124" cy="2719793"/>
        </p:xfrm>
        <a:graphic>
          <a:graphicData uri="http://schemas.openxmlformats.org/drawingml/2006/table">
            <a:tbl>
              <a:tblPr firstRow="1" bandRow="1">
                <a:tableStyleId>{69012ECD-51FC-41F1-AA8D-1B2483CD663E}</a:tableStyleId>
              </a:tblPr>
              <a:tblGrid>
                <a:gridCol w="1250525">
                  <a:extLst>
                    <a:ext uri="{9D8B030D-6E8A-4147-A177-3AD203B41FA5}">
                      <a16:colId xmlns="" xmlns:a16="http://schemas.microsoft.com/office/drawing/2014/main" val="102526577"/>
                    </a:ext>
                  </a:extLst>
                </a:gridCol>
                <a:gridCol w="1529599">
                  <a:extLst>
                    <a:ext uri="{9D8B030D-6E8A-4147-A177-3AD203B41FA5}">
                      <a16:colId xmlns="" xmlns:a16="http://schemas.microsoft.com/office/drawing/2014/main" val="4290011929"/>
                    </a:ext>
                  </a:extLst>
                </a:gridCol>
              </a:tblGrid>
              <a:tr h="499207">
                <a:tc>
                  <a:txBody>
                    <a:bodyPr/>
                    <a:lstStyle/>
                    <a:p>
                      <a:pPr algn="l"/>
                      <a:r>
                        <a:rPr lang="fr-FR" sz="1050" dirty="0">
                          <a:solidFill>
                            <a:schemeClr val="accent1"/>
                          </a:solidFill>
                        </a:rPr>
                        <a:t>Nombre d’espaces </a:t>
                      </a: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XX</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61344211"/>
                  </a:ext>
                </a:extLst>
              </a:tr>
              <a:tr h="445627">
                <a:tc>
                  <a:txBody>
                    <a:bodyPr/>
                    <a:lstStyle/>
                    <a:p>
                      <a:pPr algn="l"/>
                      <a:r>
                        <a:rPr lang="fr-FR" sz="1050" b="1" kern="1200" dirty="0">
                          <a:solidFill>
                            <a:schemeClr val="accent1"/>
                          </a:solidFill>
                          <a:latin typeface="+mn-lt"/>
                          <a:ea typeface="+mn-ea"/>
                          <a:cs typeface="+mn-cs"/>
                        </a:rPr>
                        <a:t>Taille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XX</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47171052"/>
                  </a:ext>
                </a:extLst>
              </a:tr>
              <a:tr h="499207">
                <a:tc>
                  <a:txBody>
                    <a:bodyPr/>
                    <a:lstStyle/>
                    <a:p>
                      <a:pPr marL="0" algn="l" defTabSz="914400" rtl="0" eaLnBrk="1" latinLnBrk="0" hangingPunct="1"/>
                      <a:r>
                        <a:rPr lang="fr-FR" sz="1050" b="1" kern="1200" dirty="0">
                          <a:solidFill>
                            <a:schemeClr val="accent1"/>
                          </a:solidFill>
                          <a:latin typeface="+mn-lt"/>
                          <a:ea typeface="+mn-ea"/>
                          <a:cs typeface="+mn-cs"/>
                        </a:rPr>
                        <a:t>Nombre de places</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XX</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71934672"/>
                  </a:ext>
                </a:extLst>
              </a:tr>
              <a:tr h="776545">
                <a:tc>
                  <a:txBody>
                    <a:bodyPr/>
                    <a:lstStyle/>
                    <a:p>
                      <a:pPr marL="0" algn="l" defTabSz="914400" rtl="0" eaLnBrk="1" latinLnBrk="0" hangingPunct="1"/>
                      <a:r>
                        <a:rPr lang="fr-FR" sz="1050" b="1" kern="1200" dirty="0">
                          <a:solidFill>
                            <a:schemeClr val="accent1"/>
                          </a:solidFill>
                          <a:latin typeface="+mn-lt"/>
                          <a:ea typeface="+mn-ea"/>
                          <a:cs typeface="+mn-cs"/>
                        </a:rPr>
                        <a:t>Public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Agents du ministère et visiteurs </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0821853"/>
                  </a:ext>
                </a:extLst>
              </a:tr>
              <a:tr h="499207">
                <a:tc>
                  <a:txBody>
                    <a:bodyPr/>
                    <a:lstStyle/>
                    <a:p>
                      <a:pPr marL="0" algn="l" defTabSz="914400" rtl="0" eaLnBrk="1" latinLnBrk="0" hangingPunct="1"/>
                      <a:r>
                        <a:rPr lang="fr-FR" sz="1050" b="1" kern="1200" dirty="0">
                          <a:solidFill>
                            <a:schemeClr val="accent1"/>
                          </a:solidFill>
                          <a:latin typeface="+mn-lt"/>
                          <a:ea typeface="+mn-ea"/>
                          <a:cs typeface="+mn-cs"/>
                        </a:rPr>
                        <a:t>Taux d’occupation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XX</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8255425"/>
                  </a:ext>
                </a:extLst>
              </a:tr>
            </a:tbl>
          </a:graphicData>
        </a:graphic>
      </p:graphicFrame>
      <p:grpSp>
        <p:nvGrpSpPr>
          <p:cNvPr id="21" name="Groupe 20">
            <a:extLst>
              <a:ext uri="{FF2B5EF4-FFF2-40B4-BE49-F238E27FC236}">
                <a16:creationId xmlns="" xmlns:a16="http://schemas.microsoft.com/office/drawing/2014/main" id="{044D3ADB-1BD2-D573-8923-969CF25ACA42}"/>
              </a:ext>
            </a:extLst>
          </p:cNvPr>
          <p:cNvGrpSpPr/>
          <p:nvPr/>
        </p:nvGrpSpPr>
        <p:grpSpPr>
          <a:xfrm>
            <a:off x="6576063" y="3757056"/>
            <a:ext cx="1603093" cy="770450"/>
            <a:chOff x="6504358" y="531450"/>
            <a:chExt cx="1603093" cy="770450"/>
          </a:xfrm>
        </p:grpSpPr>
        <p:sp>
          <p:nvSpPr>
            <p:cNvPr id="22" name="Ellipse 21">
              <a:extLst>
                <a:ext uri="{FF2B5EF4-FFF2-40B4-BE49-F238E27FC236}">
                  <a16:creationId xmlns="" xmlns:a16="http://schemas.microsoft.com/office/drawing/2014/main" id="{F69EC532-02AC-D2CC-B8BD-3B1D2D9A835C}"/>
                </a:ext>
              </a:extLst>
            </p:cNvPr>
            <p:cNvSpPr>
              <a:spLocks/>
            </p:cNvSpPr>
            <p:nvPr/>
          </p:nvSpPr>
          <p:spPr>
            <a:xfrm>
              <a:off x="7374751"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23" name="Graphique 8" descr="Utilisateurs avec un remplissage uni">
              <a:extLst>
                <a:ext uri="{FF2B5EF4-FFF2-40B4-BE49-F238E27FC236}">
                  <a16:creationId xmlns="" xmlns:a16="http://schemas.microsoft.com/office/drawing/2014/main" id="{1234C783-7A5E-7A5B-B3B5-BAE326C7B9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7387451" y="547773"/>
              <a:ext cx="720000" cy="754127"/>
            </a:xfrm>
            <a:prstGeom prst="rect">
              <a:avLst/>
            </a:prstGeom>
          </p:spPr>
        </p:pic>
        <p:sp>
          <p:nvSpPr>
            <p:cNvPr id="24" name="Ellipse 23">
              <a:extLst>
                <a:ext uri="{FF2B5EF4-FFF2-40B4-BE49-F238E27FC236}">
                  <a16:creationId xmlns="" xmlns:a16="http://schemas.microsoft.com/office/drawing/2014/main" id="{28A73D45-94BD-00D8-FCFA-AF9805B612E6}"/>
                </a:ext>
              </a:extLst>
            </p:cNvPr>
            <p:cNvSpPr>
              <a:spLocks/>
            </p:cNvSpPr>
            <p:nvPr/>
          </p:nvSpPr>
          <p:spPr>
            <a:xfrm>
              <a:off x="6504358"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25" name="Graphique 10" descr="Utilisateur avec un remplissage uni">
              <a:extLst>
                <a:ext uri="{FF2B5EF4-FFF2-40B4-BE49-F238E27FC236}">
                  <a16:creationId xmlns="" xmlns:a16="http://schemas.microsoft.com/office/drawing/2014/main" id="{2B2EE1BE-B5C2-3DB9-EF9D-EE776B3ADEC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6551877" y="621450"/>
              <a:ext cx="624963" cy="540000"/>
            </a:xfrm>
            <a:prstGeom prst="rect">
              <a:avLst/>
            </a:prstGeom>
          </p:spPr>
        </p:pic>
      </p:grpSp>
    </p:spTree>
    <p:extLst>
      <p:ext uri="{BB962C8B-B14F-4D97-AF65-F5344CB8AC3E}">
        <p14:creationId xmlns:p14="http://schemas.microsoft.com/office/powerpoint/2010/main" val="659197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cxnSp>
        <p:nvCxnSpPr>
          <p:cNvPr id="37" name="Connecteur droit avec flèche 36">
            <a:extLst>
              <a:ext uri="{FF2B5EF4-FFF2-40B4-BE49-F238E27FC236}">
                <a16:creationId xmlns="" xmlns:a16="http://schemas.microsoft.com/office/drawing/2014/main" id="{A3EB0C45-C017-36FD-FC07-BCB378E15DD3}"/>
              </a:ext>
            </a:extLst>
          </p:cNvPr>
          <p:cNvCxnSpPr>
            <a:cxnSpLocks/>
          </p:cNvCxnSpPr>
          <p:nvPr/>
        </p:nvCxnSpPr>
        <p:spPr>
          <a:xfrm>
            <a:off x="1425948" y="6361446"/>
            <a:ext cx="9960573" cy="0"/>
          </a:xfrm>
          <a:prstGeom prst="straightConnector1">
            <a:avLst/>
          </a:prstGeom>
          <a:ln w="12700">
            <a:solidFill>
              <a:srgbClr val="2540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41</a:t>
            </a:r>
            <a:endParaRPr lang="fr-FR" dirty="0"/>
          </a:p>
        </p:txBody>
      </p:sp>
      <p:sp>
        <p:nvSpPr>
          <p:cNvPr id="75"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Ministère des Finances</a:t>
            </a:r>
            <a:endParaRPr lang="fr-FR" sz="1800" b="0" dirty="0" smtClean="0"/>
          </a:p>
          <a:p>
            <a:pPr marL="0" lvl="1" indent="0">
              <a:buNone/>
            </a:pPr>
            <a:r>
              <a:rPr lang="fr-FR" dirty="0" err="1" smtClean="0"/>
              <a:t>BercyLab</a:t>
            </a:r>
            <a:endParaRPr lang="fr-FR" dirty="0"/>
          </a:p>
        </p:txBody>
      </p:sp>
      <p:pic>
        <p:nvPicPr>
          <p:cNvPr id="16" name="Picture 2" descr="BercyLab">
            <a:extLst>
              <a:ext uri="{FF2B5EF4-FFF2-40B4-BE49-F238E27FC236}">
                <a16:creationId xmlns="" xmlns:a16="http://schemas.microsoft.com/office/drawing/2014/main" id="{27F40BD7-3101-4B66-9C67-25EDF335F1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7930" y="3502976"/>
            <a:ext cx="1800000" cy="1222297"/>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descr="Une image contenant intérieur, meubles, zone&#10;&#10;Description générée automatiquement">
            <a:extLst>
              <a:ext uri="{FF2B5EF4-FFF2-40B4-BE49-F238E27FC236}">
                <a16:creationId xmlns="" xmlns:a16="http://schemas.microsoft.com/office/drawing/2014/main" id="{F472C102-53FE-4003-A4E1-0E694AB293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7930" y="2202111"/>
            <a:ext cx="1800000" cy="1165612"/>
          </a:xfrm>
          <a:prstGeom prst="rect">
            <a:avLst/>
          </a:prstGeom>
        </p:spPr>
      </p:pic>
      <p:pic>
        <p:nvPicPr>
          <p:cNvPr id="26" name="Picture 4" descr="Image">
            <a:extLst>
              <a:ext uri="{FF2B5EF4-FFF2-40B4-BE49-F238E27FC236}">
                <a16:creationId xmlns="" xmlns:a16="http://schemas.microsoft.com/office/drawing/2014/main" id="{7CA539B1-2DEE-B385-D136-07F2B8BC35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0140" y="3502975"/>
            <a:ext cx="1696478" cy="12222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a:extLst>
              <a:ext uri="{FF2B5EF4-FFF2-40B4-BE49-F238E27FC236}">
                <a16:creationId xmlns="" xmlns:a16="http://schemas.microsoft.com/office/drawing/2014/main" id="{B2662B17-AF95-08E7-8AF7-337D8AAD39A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80140" y="2194400"/>
            <a:ext cx="1696478"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Image">
            <a:extLst>
              <a:ext uri="{FF2B5EF4-FFF2-40B4-BE49-F238E27FC236}">
                <a16:creationId xmlns="" xmlns:a16="http://schemas.microsoft.com/office/drawing/2014/main" id="{B69C08B6-B7AD-EC1D-232A-B0257E125EF4}"/>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48828" y="2194400"/>
            <a:ext cx="1545788" cy="2530872"/>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 xmlns:a16="http://schemas.microsoft.com/office/drawing/2014/main" id="{74300DEC-998C-45E2-9717-FBFBEEDA909A}"/>
              </a:ext>
            </a:extLst>
          </p:cNvPr>
          <p:cNvSpPr txBox="1"/>
          <p:nvPr/>
        </p:nvSpPr>
        <p:spPr>
          <a:xfrm>
            <a:off x="281054" y="1275606"/>
            <a:ext cx="6129020" cy="246221"/>
          </a:xfrm>
          <a:prstGeom prst="rect">
            <a:avLst/>
          </a:prstGeom>
          <a:noFill/>
        </p:spPr>
        <p:txBody>
          <a:bodyPr wrap="square" lIns="0" tIns="0" rIns="0" bIns="0" rtlCol="0">
            <a:spAutoFit/>
          </a:bodyPr>
          <a:lstStyle/>
          <a:p>
            <a:r>
              <a:rPr lang="fr-FR" sz="1600" dirty="0"/>
              <a:t>« Favoriser la créativité et le travail collaboratif »</a:t>
            </a:r>
          </a:p>
        </p:txBody>
      </p:sp>
      <p:sp>
        <p:nvSpPr>
          <p:cNvPr id="30" name="ZoneTexte 29">
            <a:extLst>
              <a:ext uri="{FF2B5EF4-FFF2-40B4-BE49-F238E27FC236}">
                <a16:creationId xmlns="" xmlns:a16="http://schemas.microsoft.com/office/drawing/2014/main" id="{924F1A1D-71C4-4C81-A649-8ED377E33510}"/>
              </a:ext>
            </a:extLst>
          </p:cNvPr>
          <p:cNvSpPr txBox="1"/>
          <p:nvPr/>
        </p:nvSpPr>
        <p:spPr>
          <a:xfrm>
            <a:off x="281054" y="1563638"/>
            <a:ext cx="5083034" cy="492443"/>
          </a:xfrm>
          <a:prstGeom prst="rect">
            <a:avLst/>
          </a:prstGeom>
          <a:noFill/>
        </p:spPr>
        <p:txBody>
          <a:bodyPr wrap="square" lIns="0" tIns="0" rIns="0" bIns="0" rtlCol="0">
            <a:spAutoFit/>
          </a:bodyPr>
          <a:lstStyle/>
          <a:p>
            <a:r>
              <a:rPr lang="fr-FR" sz="1600" dirty="0"/>
              <a:t>« Accompagner les directions des MEF dans leurs projets de transformation »</a:t>
            </a:r>
          </a:p>
        </p:txBody>
      </p:sp>
      <p:graphicFrame>
        <p:nvGraphicFramePr>
          <p:cNvPr id="31" name="Tableau 13">
            <a:extLst>
              <a:ext uri="{FF2B5EF4-FFF2-40B4-BE49-F238E27FC236}">
                <a16:creationId xmlns="" xmlns:a16="http://schemas.microsoft.com/office/drawing/2014/main" id="{A3FD24B4-F223-4764-A7BC-5A278C9867B1}"/>
              </a:ext>
            </a:extLst>
          </p:cNvPr>
          <p:cNvGraphicFramePr>
            <a:graphicFrameLocks noGrp="1"/>
          </p:cNvGraphicFramePr>
          <p:nvPr>
            <p:extLst>
              <p:ext uri="{D42A27DB-BD31-4B8C-83A1-F6EECF244321}">
                <p14:modId xmlns:p14="http://schemas.microsoft.com/office/powerpoint/2010/main" val="3835686696"/>
              </p:ext>
            </p:extLst>
          </p:nvPr>
        </p:nvGraphicFramePr>
        <p:xfrm>
          <a:off x="5575672" y="794121"/>
          <a:ext cx="3388816" cy="1411586"/>
        </p:xfrm>
        <a:graphic>
          <a:graphicData uri="http://schemas.openxmlformats.org/drawingml/2006/table">
            <a:tbl>
              <a:tblPr firstRow="1" bandRow="1">
                <a:tableStyleId>{69012ECD-51FC-41F1-AA8D-1B2483CD663E}</a:tableStyleId>
              </a:tblPr>
              <a:tblGrid>
                <a:gridCol w="1524320">
                  <a:extLst>
                    <a:ext uri="{9D8B030D-6E8A-4147-A177-3AD203B41FA5}">
                      <a16:colId xmlns="" xmlns:a16="http://schemas.microsoft.com/office/drawing/2014/main" val="102526577"/>
                    </a:ext>
                  </a:extLst>
                </a:gridCol>
                <a:gridCol w="1864496">
                  <a:extLst>
                    <a:ext uri="{9D8B030D-6E8A-4147-A177-3AD203B41FA5}">
                      <a16:colId xmlns="" xmlns:a16="http://schemas.microsoft.com/office/drawing/2014/main" val="4290011929"/>
                    </a:ext>
                  </a:extLst>
                </a:gridCol>
              </a:tblGrid>
              <a:tr h="237273">
                <a:tc>
                  <a:txBody>
                    <a:bodyPr/>
                    <a:lstStyle/>
                    <a:p>
                      <a:pPr algn="l"/>
                      <a:r>
                        <a:rPr lang="fr-FR" sz="1050" dirty="0">
                          <a:solidFill>
                            <a:schemeClr val="accent1"/>
                          </a:solidFill>
                        </a:rPr>
                        <a:t>Nombre d’espaces </a:t>
                      </a: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XX</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61344211"/>
                  </a:ext>
                </a:extLst>
              </a:tr>
              <a:tr h="211806">
                <a:tc>
                  <a:txBody>
                    <a:bodyPr/>
                    <a:lstStyle/>
                    <a:p>
                      <a:pPr algn="l"/>
                      <a:r>
                        <a:rPr lang="fr-FR" sz="1050" b="1" kern="1200" dirty="0">
                          <a:solidFill>
                            <a:schemeClr val="accent1"/>
                          </a:solidFill>
                          <a:latin typeface="+mn-lt"/>
                          <a:ea typeface="+mn-ea"/>
                          <a:cs typeface="+mn-cs"/>
                        </a:rPr>
                        <a:t>Taille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500m²</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47171052"/>
                  </a:ext>
                </a:extLst>
              </a:tr>
              <a:tr h="237273">
                <a:tc>
                  <a:txBody>
                    <a:bodyPr/>
                    <a:lstStyle/>
                    <a:p>
                      <a:pPr marL="0" algn="l" defTabSz="914400" rtl="0" eaLnBrk="1" latinLnBrk="0" hangingPunct="1"/>
                      <a:r>
                        <a:rPr lang="fr-FR" sz="1050" b="1" kern="1200" dirty="0">
                          <a:solidFill>
                            <a:schemeClr val="accent1"/>
                          </a:solidFill>
                          <a:latin typeface="+mn-lt"/>
                          <a:ea typeface="+mn-ea"/>
                          <a:cs typeface="+mn-cs"/>
                        </a:rPr>
                        <a:t>Nombre de places</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XX</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71934672"/>
                  </a:ext>
                </a:extLst>
              </a:tr>
              <a:tr h="246061">
                <a:tc>
                  <a:txBody>
                    <a:bodyPr/>
                    <a:lstStyle/>
                    <a:p>
                      <a:pPr marL="0" algn="l" defTabSz="914400" rtl="0" eaLnBrk="1" latinLnBrk="0" hangingPunct="1"/>
                      <a:r>
                        <a:rPr lang="fr-FR" sz="1050" b="1" kern="1200" dirty="0">
                          <a:solidFill>
                            <a:schemeClr val="accent1"/>
                          </a:solidFill>
                          <a:latin typeface="+mn-lt"/>
                          <a:ea typeface="+mn-ea"/>
                          <a:cs typeface="+mn-cs"/>
                        </a:rPr>
                        <a:t>Public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100" b="0" kern="1200" dirty="0">
                          <a:solidFill>
                            <a:schemeClr val="accent1"/>
                          </a:solidFill>
                          <a:latin typeface="+mn-lt"/>
                          <a:ea typeface="+mn-ea"/>
                          <a:cs typeface="+mn-cs"/>
                        </a:rPr>
                        <a:t>Agents du ministère</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0821853"/>
                  </a:ext>
                </a:extLst>
              </a:tr>
              <a:tr h="329546">
                <a:tc>
                  <a:txBody>
                    <a:bodyPr/>
                    <a:lstStyle/>
                    <a:p>
                      <a:pPr marL="0" algn="l" defTabSz="914400" rtl="0" eaLnBrk="1" latinLnBrk="0" hangingPunct="1"/>
                      <a:r>
                        <a:rPr lang="fr-FR" sz="1050" b="1" kern="1200" dirty="0">
                          <a:solidFill>
                            <a:schemeClr val="accent1"/>
                          </a:solidFill>
                          <a:latin typeface="+mn-lt"/>
                          <a:ea typeface="+mn-ea"/>
                          <a:cs typeface="+mn-cs"/>
                        </a:rPr>
                        <a:t>Taux d’occupation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70%</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8255425"/>
                  </a:ext>
                </a:extLst>
              </a:tr>
            </a:tbl>
          </a:graphicData>
        </a:graphic>
      </p:graphicFrame>
      <p:sp>
        <p:nvSpPr>
          <p:cNvPr id="33" name="Rectangle 32">
            <a:extLst>
              <a:ext uri="{FF2B5EF4-FFF2-40B4-BE49-F238E27FC236}">
                <a16:creationId xmlns="" xmlns:a16="http://schemas.microsoft.com/office/drawing/2014/main" id="{4AD35325-163D-8250-2725-585776D3E70B}"/>
              </a:ext>
            </a:extLst>
          </p:cNvPr>
          <p:cNvSpPr/>
          <p:nvPr/>
        </p:nvSpPr>
        <p:spPr>
          <a:xfrm>
            <a:off x="5570546" y="2194400"/>
            <a:ext cx="3393942" cy="2530872"/>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1200"/>
              </a:spcAft>
            </a:pPr>
            <a:r>
              <a:rPr lang="fr-FR" sz="1200" b="1" dirty="0">
                <a:solidFill>
                  <a:schemeClr val="accent1"/>
                </a:solidFill>
                <a:latin typeface="Trebuchet MS" panose="020B0603020202020204" pitchFamily="34" charset="0"/>
              </a:rPr>
              <a:t>Un lieu de 500m²</a:t>
            </a:r>
            <a:r>
              <a:rPr lang="fr-FR" sz="1200" dirty="0">
                <a:solidFill>
                  <a:schemeClr val="accent1"/>
                </a:solidFill>
                <a:latin typeface="Trebuchet MS" panose="020B0603020202020204" pitchFamily="34" charset="0"/>
              </a:rPr>
              <a:t>, s</a:t>
            </a:r>
            <a:r>
              <a:rPr lang="fr-FR" sz="1100" dirty="0">
                <a:solidFill>
                  <a:schemeClr val="accent1"/>
                </a:solidFill>
                <a:latin typeface="Trebuchet MS" panose="020B0603020202020204" pitchFamily="34" charset="0"/>
              </a:rPr>
              <a:t>itué au 4</a:t>
            </a:r>
            <a:r>
              <a:rPr lang="fr-FR" sz="1100" baseline="30000" dirty="0">
                <a:solidFill>
                  <a:schemeClr val="accent1"/>
                </a:solidFill>
                <a:latin typeface="Trebuchet MS" panose="020B0603020202020204" pitchFamily="34" charset="0"/>
              </a:rPr>
              <a:t>ème</a:t>
            </a:r>
            <a:r>
              <a:rPr lang="fr-FR" sz="1100" dirty="0">
                <a:solidFill>
                  <a:schemeClr val="accent1"/>
                </a:solidFill>
                <a:latin typeface="Trebuchet MS" panose="020B0603020202020204" pitchFamily="34" charset="0"/>
              </a:rPr>
              <a:t> étage de l’Hôtel des Ministres avec différents espaces dont l’ergonomie favorise le travail collaboratif</a:t>
            </a:r>
          </a:p>
          <a:p>
            <a:pPr algn="ctr"/>
            <a:r>
              <a:rPr lang="fr-FR" sz="1200" b="1" dirty="0">
                <a:solidFill>
                  <a:schemeClr val="accent1"/>
                </a:solidFill>
                <a:latin typeface="Trebuchet MS" panose="020B0603020202020204" pitchFamily="34" charset="0"/>
              </a:rPr>
              <a:t>Pour accompagner des projets de transformation</a:t>
            </a:r>
          </a:p>
          <a:p>
            <a:pPr algn="ctr">
              <a:spcAft>
                <a:spcPts val="1200"/>
              </a:spcAft>
            </a:pPr>
            <a:r>
              <a:rPr lang="fr-FR" sz="1200" dirty="0">
                <a:solidFill>
                  <a:schemeClr val="accent1"/>
                </a:solidFill>
                <a:latin typeface="Trebuchet MS" panose="020B0603020202020204" pitchFamily="34" charset="0"/>
              </a:rPr>
              <a:t>dédiés à la valorisation des données ministérielles et à la transformation des administrations centrales </a:t>
            </a:r>
          </a:p>
          <a:p>
            <a:pPr algn="ctr"/>
            <a:r>
              <a:rPr lang="fr-FR" sz="1200" b="1" dirty="0">
                <a:solidFill>
                  <a:schemeClr val="accent1"/>
                </a:solidFill>
                <a:latin typeface="Trebuchet MS" panose="020B0603020202020204" pitchFamily="34" charset="0"/>
              </a:rPr>
              <a:t>Des espaces de coworking équipés </a:t>
            </a:r>
            <a:r>
              <a:rPr lang="fr-FR" sz="1200" dirty="0">
                <a:solidFill>
                  <a:schemeClr val="accent1"/>
                </a:solidFill>
                <a:latin typeface="Trebuchet MS" panose="020B0603020202020204" pitchFamily="34" charset="0"/>
              </a:rPr>
              <a:t>et des outils numériques adaptés aux besoins des utilisateurs</a:t>
            </a:r>
          </a:p>
        </p:txBody>
      </p:sp>
    </p:spTree>
    <p:extLst>
      <p:ext uri="{BB962C8B-B14F-4D97-AF65-F5344CB8AC3E}">
        <p14:creationId xmlns:p14="http://schemas.microsoft.com/office/powerpoint/2010/main" val="1430413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42</a:t>
            </a:r>
            <a:endParaRPr lang="fr-FR" dirty="0"/>
          </a:p>
        </p:txBody>
      </p:sp>
      <p:sp>
        <p:nvSpPr>
          <p:cNvPr id="75"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Ville de Paris</a:t>
            </a:r>
            <a:endParaRPr lang="fr-FR" sz="1800" b="0" dirty="0" smtClean="0"/>
          </a:p>
          <a:p>
            <a:pPr marL="0" lvl="1" indent="0">
              <a:buNone/>
            </a:pPr>
            <a:r>
              <a:rPr lang="fr-FR" dirty="0" err="1" smtClean="0"/>
              <a:t>Burolib</a:t>
            </a:r>
            <a:endParaRPr lang="fr-FR" dirty="0"/>
          </a:p>
        </p:txBody>
      </p:sp>
      <p:pic>
        <p:nvPicPr>
          <p:cNvPr id="17" name="Picture 3">
            <a:extLst>
              <a:ext uri="{FF2B5EF4-FFF2-40B4-BE49-F238E27FC236}">
                <a16:creationId xmlns="" xmlns:a16="http://schemas.microsoft.com/office/drawing/2014/main" id="{6791038E-E8EA-43F9-9069-8B949D2650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82049" y="1424171"/>
            <a:ext cx="4953501" cy="282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 xmlns:a16="http://schemas.microsoft.com/office/drawing/2014/main" id="{5978C24C-3F3C-4DE0-94DD-5CDB1571C0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59382" y="2576595"/>
            <a:ext cx="1620505" cy="1303829"/>
          </a:xfrm>
          <a:prstGeom prst="rect">
            <a:avLst/>
          </a:prstGeom>
          <a:noFill/>
          <a:ln w="2857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e 20">
            <a:extLst>
              <a:ext uri="{FF2B5EF4-FFF2-40B4-BE49-F238E27FC236}">
                <a16:creationId xmlns="" xmlns:a16="http://schemas.microsoft.com/office/drawing/2014/main" id="{C71F992C-2852-4520-A4C9-D89198022814}"/>
              </a:ext>
            </a:extLst>
          </p:cNvPr>
          <p:cNvGrpSpPr/>
          <p:nvPr/>
        </p:nvGrpSpPr>
        <p:grpSpPr>
          <a:xfrm>
            <a:off x="282804" y="2897676"/>
            <a:ext cx="2164503" cy="1834314"/>
            <a:chOff x="131189" y="6029380"/>
            <a:chExt cx="4416098" cy="4124000"/>
          </a:xfrm>
        </p:grpSpPr>
        <p:sp>
          <p:nvSpPr>
            <p:cNvPr id="22" name="ZoneTexte 21">
              <a:extLst>
                <a:ext uri="{FF2B5EF4-FFF2-40B4-BE49-F238E27FC236}">
                  <a16:creationId xmlns="" xmlns:a16="http://schemas.microsoft.com/office/drawing/2014/main" id="{89A7DF35-616D-4CAC-996B-C0B5F190E82E}"/>
                </a:ext>
              </a:extLst>
            </p:cNvPr>
            <p:cNvSpPr txBox="1"/>
            <p:nvPr/>
          </p:nvSpPr>
          <p:spPr>
            <a:xfrm>
              <a:off x="131189" y="8340446"/>
              <a:ext cx="4416098" cy="1812934"/>
            </a:xfrm>
            <a:prstGeom prst="rect">
              <a:avLst/>
            </a:prstGeom>
            <a:solidFill>
              <a:schemeClr val="bg1"/>
            </a:solidFill>
            <a:ln>
              <a:solidFill>
                <a:schemeClr val="accent1"/>
              </a:solidFill>
            </a:ln>
          </p:spPr>
          <p:txBody>
            <a:bodyPr wrap="none" lIns="128016" tIns="64008" rIns="128016" bIns="64008" rtlCol="0">
              <a:spAutoFit/>
            </a:bodyPr>
            <a:lstStyle/>
            <a:p>
              <a:r>
                <a:rPr lang="fr-FR" sz="1100" b="1" u="sng" dirty="0">
                  <a:latin typeface="Trebuchet MS" panose="020B0603020202020204" pitchFamily="34" charset="0"/>
                </a:rPr>
                <a:t>BEDIER Ouest </a:t>
              </a:r>
              <a:r>
                <a:rPr lang="fr-FR" sz="1100" dirty="0">
                  <a:latin typeface="Trebuchet MS" panose="020B0603020202020204" pitchFamily="34" charset="0"/>
                </a:rPr>
                <a:t>- </a:t>
              </a:r>
              <a:r>
                <a:rPr lang="fr-FR" sz="1100" dirty="0" smtClean="0">
                  <a:latin typeface="Trebuchet MS" panose="020B0603020202020204" pitchFamily="34" charset="0"/>
                </a:rPr>
                <a:t>48m²</a:t>
              </a:r>
            </a:p>
            <a:p>
              <a:r>
                <a:rPr lang="fr-FR" sz="1100" dirty="0" smtClean="0">
                  <a:latin typeface="Trebuchet MS" panose="020B0603020202020204" pitchFamily="34" charset="0"/>
                </a:rPr>
                <a:t>- </a:t>
              </a:r>
              <a:r>
                <a:rPr lang="fr-FR" sz="1100" dirty="0">
                  <a:latin typeface="Trebuchet MS" panose="020B0603020202020204" pitchFamily="34" charset="0"/>
                </a:rPr>
                <a:t>3</a:t>
              </a:r>
              <a:r>
                <a:rPr lang="fr-FR" sz="1100" baseline="30000" dirty="0">
                  <a:latin typeface="Trebuchet MS" panose="020B0603020202020204" pitchFamily="34" charset="0"/>
                </a:rPr>
                <a:t>ème</a:t>
              </a:r>
              <a:r>
                <a:rPr lang="fr-FR" sz="1100" dirty="0">
                  <a:latin typeface="Trebuchet MS" panose="020B0603020202020204" pitchFamily="34" charset="0"/>
                </a:rPr>
                <a:t> </a:t>
              </a:r>
              <a:r>
                <a:rPr lang="fr-FR" sz="1100" dirty="0" smtClean="0">
                  <a:latin typeface="Trebuchet MS" panose="020B0603020202020204" pitchFamily="34" charset="0"/>
                </a:rPr>
                <a:t>étage Bureau </a:t>
              </a:r>
              <a:r>
                <a:rPr lang="fr-FR" sz="1100" dirty="0">
                  <a:latin typeface="Trebuchet MS" panose="020B0603020202020204" pitchFamily="34" charset="0"/>
                </a:rPr>
                <a:t>3P200</a:t>
              </a:r>
            </a:p>
            <a:p>
              <a:r>
                <a:rPr lang="fr-FR" sz="1100" dirty="0">
                  <a:latin typeface="Trebuchet MS" panose="020B0603020202020204" pitchFamily="34" charset="0"/>
                </a:rPr>
                <a:t>4 postes informatiques </a:t>
              </a:r>
            </a:p>
            <a:p>
              <a:r>
                <a:rPr lang="fr-FR" sz="1100" dirty="0">
                  <a:latin typeface="Trebuchet MS" panose="020B0603020202020204" pitchFamily="34" charset="0"/>
                </a:rPr>
                <a:t>Capacité d’accueil : 17 places</a:t>
              </a:r>
            </a:p>
          </p:txBody>
        </p:sp>
        <p:pic>
          <p:nvPicPr>
            <p:cNvPr id="23" name="Image 10" descr="20180717_151613">
              <a:extLst>
                <a:ext uri="{FF2B5EF4-FFF2-40B4-BE49-F238E27FC236}">
                  <a16:creationId xmlns="" xmlns:a16="http://schemas.microsoft.com/office/drawing/2014/main" id="{652496AB-984C-402B-BEF4-A03744817D4E}"/>
                </a:ext>
              </a:extLst>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131189" y="6029380"/>
              <a:ext cx="3101083" cy="2325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e 23">
            <a:extLst>
              <a:ext uri="{FF2B5EF4-FFF2-40B4-BE49-F238E27FC236}">
                <a16:creationId xmlns="" xmlns:a16="http://schemas.microsoft.com/office/drawing/2014/main" id="{878A445E-4C65-4779-8881-0E56418D52F7}"/>
              </a:ext>
            </a:extLst>
          </p:cNvPr>
          <p:cNvGrpSpPr/>
          <p:nvPr/>
        </p:nvGrpSpPr>
        <p:grpSpPr>
          <a:xfrm>
            <a:off x="2341463" y="653166"/>
            <a:ext cx="2455165" cy="1852265"/>
            <a:chOff x="3656357" y="1645212"/>
            <a:chExt cx="3155158" cy="2663159"/>
          </a:xfrm>
        </p:grpSpPr>
        <p:pic>
          <p:nvPicPr>
            <p:cNvPr id="25" name="Image 24">
              <a:extLst>
                <a:ext uri="{FF2B5EF4-FFF2-40B4-BE49-F238E27FC236}">
                  <a16:creationId xmlns="" xmlns:a16="http://schemas.microsoft.com/office/drawing/2014/main" id="{90785077-B918-415A-AC5B-E920FE4482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70417" y="1645212"/>
              <a:ext cx="2950728" cy="1988320"/>
            </a:xfrm>
            <a:prstGeom prst="rect">
              <a:avLst/>
            </a:prstGeom>
            <a:ln>
              <a:solidFill>
                <a:schemeClr val="bg1"/>
              </a:solidFill>
            </a:ln>
            <a:effectLst>
              <a:outerShdw blurRad="292100" dist="139700" dir="2700000" algn="tl" rotWithShape="0">
                <a:srgbClr val="333333">
                  <a:alpha val="65000"/>
                </a:srgbClr>
              </a:outerShdw>
            </a:effectLst>
          </p:spPr>
        </p:pic>
        <p:sp>
          <p:nvSpPr>
            <p:cNvPr id="32" name="ZoneTexte 31">
              <a:extLst>
                <a:ext uri="{FF2B5EF4-FFF2-40B4-BE49-F238E27FC236}">
                  <a16:creationId xmlns="" xmlns:a16="http://schemas.microsoft.com/office/drawing/2014/main" id="{C83C5F6E-FC48-46A3-8FF2-9B5532720153}"/>
                </a:ext>
              </a:extLst>
            </p:cNvPr>
            <p:cNvSpPr txBox="1"/>
            <p:nvPr/>
          </p:nvSpPr>
          <p:spPr>
            <a:xfrm>
              <a:off x="3656357" y="2958693"/>
              <a:ext cx="3155158" cy="1349678"/>
            </a:xfrm>
            <a:prstGeom prst="rect">
              <a:avLst/>
            </a:prstGeom>
            <a:solidFill>
              <a:schemeClr val="bg1"/>
            </a:solidFill>
            <a:ln>
              <a:solidFill>
                <a:schemeClr val="accent1"/>
              </a:solidFill>
            </a:ln>
          </p:spPr>
          <p:txBody>
            <a:bodyPr wrap="square" rtlCol="0">
              <a:spAutoFit/>
            </a:bodyPr>
            <a:lstStyle/>
            <a:p>
              <a:r>
                <a:rPr lang="fr-FR" sz="1100" b="1" dirty="0">
                  <a:latin typeface="Trebuchet MS" panose="020B0603020202020204" pitchFamily="34" charset="0"/>
                </a:rPr>
                <a:t>Hôtel de Ville</a:t>
              </a:r>
              <a:r>
                <a:rPr lang="fr-FR" sz="1000" b="1" dirty="0">
                  <a:latin typeface="Trebuchet MS" panose="020B0603020202020204" pitchFamily="34" charset="0"/>
                </a:rPr>
                <a:t> </a:t>
              </a:r>
              <a:r>
                <a:rPr lang="fr-FR" sz="800" b="1" dirty="0">
                  <a:latin typeface="Trebuchet MS" panose="020B0603020202020204" pitchFamily="34" charset="0"/>
                </a:rPr>
                <a:t>(côté Place Hôtel de Ville)</a:t>
              </a:r>
              <a:endParaRPr lang="fr-FR" sz="1400" b="1" dirty="0">
                <a:latin typeface="Trebuchet MS" panose="020B0603020202020204" pitchFamily="34" charset="0"/>
              </a:endParaRPr>
            </a:p>
            <a:p>
              <a:r>
                <a:rPr lang="fr-FR" sz="1100" b="1" u="sng" dirty="0">
                  <a:latin typeface="Trebuchet MS" panose="020B0603020202020204" pitchFamily="34" charset="0"/>
                </a:rPr>
                <a:t>Salle du Conseil </a:t>
              </a:r>
              <a:r>
                <a:rPr lang="fr-FR" sz="1100" dirty="0">
                  <a:latin typeface="Trebuchet MS" panose="020B0603020202020204" pitchFamily="34" charset="0"/>
                </a:rPr>
                <a:t>– 97m² - 2</a:t>
              </a:r>
              <a:r>
                <a:rPr lang="fr-FR" sz="1100" baseline="30000" dirty="0">
                  <a:latin typeface="Trebuchet MS" panose="020B0603020202020204" pitchFamily="34" charset="0"/>
                </a:rPr>
                <a:t>ème</a:t>
              </a:r>
              <a:r>
                <a:rPr lang="fr-FR" sz="1100" dirty="0">
                  <a:latin typeface="Trebuchet MS" panose="020B0603020202020204" pitchFamily="34" charset="0"/>
                </a:rPr>
                <a:t> étage</a:t>
              </a:r>
              <a:endParaRPr lang="fr-FR" sz="1000" dirty="0">
                <a:latin typeface="Trebuchet MS" panose="020B0603020202020204" pitchFamily="34" charset="0"/>
              </a:endParaRPr>
            </a:p>
            <a:p>
              <a:r>
                <a:rPr lang="fr-FR" sz="1100" dirty="0">
                  <a:latin typeface="Trebuchet MS" panose="020B0603020202020204" pitchFamily="34" charset="0"/>
                </a:rPr>
                <a:t>4 postes informatiques</a:t>
              </a:r>
            </a:p>
            <a:p>
              <a:r>
                <a:rPr lang="fr-FR" sz="1100" dirty="0">
                  <a:latin typeface="Trebuchet MS" panose="020B0603020202020204" pitchFamily="34" charset="0"/>
                </a:rPr>
                <a:t>Capacité d’accueil: 19 places</a:t>
              </a:r>
            </a:p>
          </p:txBody>
        </p:sp>
      </p:grpSp>
      <p:grpSp>
        <p:nvGrpSpPr>
          <p:cNvPr id="38" name="Groupe 37">
            <a:extLst>
              <a:ext uri="{FF2B5EF4-FFF2-40B4-BE49-F238E27FC236}">
                <a16:creationId xmlns="" xmlns:a16="http://schemas.microsoft.com/office/drawing/2014/main" id="{5C7585DF-E859-44DF-B984-DF12B412443A}"/>
              </a:ext>
            </a:extLst>
          </p:cNvPr>
          <p:cNvGrpSpPr/>
          <p:nvPr/>
        </p:nvGrpSpPr>
        <p:grpSpPr>
          <a:xfrm>
            <a:off x="2736501" y="2666120"/>
            <a:ext cx="2173086" cy="1839338"/>
            <a:chOff x="5877100" y="875989"/>
            <a:chExt cx="2220522" cy="2127602"/>
          </a:xfrm>
        </p:grpSpPr>
        <p:pic>
          <p:nvPicPr>
            <p:cNvPr id="39" name="Image 38">
              <a:extLst>
                <a:ext uri="{FF2B5EF4-FFF2-40B4-BE49-F238E27FC236}">
                  <a16:creationId xmlns="" xmlns:a16="http://schemas.microsoft.com/office/drawing/2014/main" id="{AD83AF79-45BA-48ED-92B0-917E770100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77100" y="875989"/>
              <a:ext cx="2220522" cy="1384303"/>
            </a:xfrm>
            <a:prstGeom prst="rect">
              <a:avLst/>
            </a:prstGeom>
            <a:ln>
              <a:solidFill>
                <a:schemeClr val="bg1"/>
              </a:solidFill>
            </a:ln>
            <a:effectLst>
              <a:outerShdw blurRad="292100" dist="139700" dir="2700000" algn="tl" rotWithShape="0">
                <a:srgbClr val="333333">
                  <a:alpha val="65000"/>
                </a:srgbClr>
              </a:outerShdw>
            </a:effectLst>
          </p:spPr>
        </p:pic>
        <p:sp>
          <p:nvSpPr>
            <p:cNvPr id="40" name="ZoneTexte 39">
              <a:extLst>
                <a:ext uri="{FF2B5EF4-FFF2-40B4-BE49-F238E27FC236}">
                  <a16:creationId xmlns="" xmlns:a16="http://schemas.microsoft.com/office/drawing/2014/main" id="{70C51A92-15C8-4BFF-A004-0C5E07E6CFE6}"/>
                </a:ext>
              </a:extLst>
            </p:cNvPr>
            <p:cNvSpPr txBox="1"/>
            <p:nvPr/>
          </p:nvSpPr>
          <p:spPr>
            <a:xfrm>
              <a:off x="5877100" y="2260292"/>
              <a:ext cx="2164091" cy="743299"/>
            </a:xfrm>
            <a:prstGeom prst="rect">
              <a:avLst/>
            </a:prstGeom>
            <a:solidFill>
              <a:schemeClr val="bg1"/>
            </a:solidFill>
            <a:ln>
              <a:solidFill>
                <a:schemeClr val="accent1"/>
              </a:solidFill>
            </a:ln>
          </p:spPr>
          <p:txBody>
            <a:bodyPr wrap="square" rtlCol="0">
              <a:spAutoFit/>
            </a:bodyPr>
            <a:lstStyle/>
            <a:p>
              <a:r>
                <a:rPr lang="fr-FR" sz="1100" b="1" dirty="0">
                  <a:latin typeface="Trebuchet MS" panose="020B0603020202020204" pitchFamily="34" charset="0"/>
                </a:rPr>
                <a:t>Hôtel de Ville </a:t>
              </a:r>
              <a:endParaRPr lang="fr-FR" sz="600" b="1" dirty="0">
                <a:latin typeface="Trebuchet MS" panose="020B0603020202020204" pitchFamily="34" charset="0"/>
              </a:endParaRPr>
            </a:p>
            <a:p>
              <a:r>
                <a:rPr lang="fr-FR" sz="1100" b="1" u="sng" dirty="0">
                  <a:latin typeface="Trebuchet MS" panose="020B0603020202020204" pitchFamily="34" charset="0"/>
                </a:rPr>
                <a:t>Salon </a:t>
              </a:r>
              <a:r>
                <a:rPr lang="fr-FR" sz="1100" b="1" u="sng" dirty="0" err="1">
                  <a:latin typeface="Trebuchet MS" panose="020B0603020202020204" pitchFamily="34" charset="0"/>
                </a:rPr>
                <a:t>Cheret</a:t>
              </a:r>
              <a:r>
                <a:rPr lang="fr-FR" sz="1100" dirty="0">
                  <a:latin typeface="Trebuchet MS" panose="020B0603020202020204" pitchFamily="34" charset="0"/>
                </a:rPr>
                <a:t> – 71m² - 2</a:t>
              </a:r>
              <a:r>
                <a:rPr lang="fr-FR" sz="1100" baseline="30000" dirty="0">
                  <a:latin typeface="Trebuchet MS" panose="020B0603020202020204" pitchFamily="34" charset="0"/>
                </a:rPr>
                <a:t>ème</a:t>
              </a:r>
              <a:r>
                <a:rPr lang="fr-FR" sz="1100" dirty="0">
                  <a:latin typeface="Trebuchet MS" panose="020B0603020202020204" pitchFamily="34" charset="0"/>
                </a:rPr>
                <a:t> étage</a:t>
              </a:r>
            </a:p>
            <a:p>
              <a:r>
                <a:rPr lang="fr-FR" sz="1100" dirty="0">
                  <a:latin typeface="Trebuchet MS" panose="020B0603020202020204" pitchFamily="34" charset="0"/>
                </a:rPr>
                <a:t>1 poste informatique</a:t>
              </a:r>
            </a:p>
            <a:p>
              <a:r>
                <a:rPr lang="fr-FR" sz="1100" dirty="0">
                  <a:latin typeface="Trebuchet MS" panose="020B0603020202020204" pitchFamily="34" charset="0"/>
                </a:rPr>
                <a:t>Capacité d’accueil:16 places</a:t>
              </a:r>
            </a:p>
          </p:txBody>
        </p:sp>
      </p:grpSp>
      <p:cxnSp>
        <p:nvCxnSpPr>
          <p:cNvPr id="41" name="Connecteur droit avec flèche 40">
            <a:extLst>
              <a:ext uri="{FF2B5EF4-FFF2-40B4-BE49-F238E27FC236}">
                <a16:creationId xmlns="" xmlns:a16="http://schemas.microsoft.com/office/drawing/2014/main" id="{05C03ED4-CD30-474C-A023-181A864B937E}"/>
              </a:ext>
            </a:extLst>
          </p:cNvPr>
          <p:cNvCxnSpPr>
            <a:cxnSpLocks/>
          </p:cNvCxnSpPr>
          <p:nvPr/>
        </p:nvCxnSpPr>
        <p:spPr>
          <a:xfrm flipV="1">
            <a:off x="4754319" y="2945623"/>
            <a:ext cx="310535" cy="4881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 xmlns:a16="http://schemas.microsoft.com/office/drawing/2014/main" id="{3A5D3097-2ED9-4C46-A3A6-D3E50BF6C984}"/>
              </a:ext>
            </a:extLst>
          </p:cNvPr>
          <p:cNvCxnSpPr/>
          <p:nvPr/>
        </p:nvCxnSpPr>
        <p:spPr>
          <a:xfrm>
            <a:off x="4491302" y="2132978"/>
            <a:ext cx="610651" cy="59000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43" name="Groupe 42">
            <a:extLst>
              <a:ext uri="{FF2B5EF4-FFF2-40B4-BE49-F238E27FC236}">
                <a16:creationId xmlns="" xmlns:a16="http://schemas.microsoft.com/office/drawing/2014/main" id="{18ECFBC0-D8EF-45F7-AAD8-12BA34EB8F61}"/>
              </a:ext>
            </a:extLst>
          </p:cNvPr>
          <p:cNvGrpSpPr/>
          <p:nvPr/>
        </p:nvGrpSpPr>
        <p:grpSpPr>
          <a:xfrm>
            <a:off x="5389079" y="525676"/>
            <a:ext cx="2240097" cy="1522001"/>
            <a:chOff x="8479664" y="5778115"/>
            <a:chExt cx="4222202" cy="2944408"/>
          </a:xfrm>
        </p:grpSpPr>
        <p:pic>
          <p:nvPicPr>
            <p:cNvPr id="44" name="Image 43">
              <a:extLst>
                <a:ext uri="{FF2B5EF4-FFF2-40B4-BE49-F238E27FC236}">
                  <a16:creationId xmlns="" xmlns:a16="http://schemas.microsoft.com/office/drawing/2014/main" id="{25A2506C-04CB-4DAE-BE41-5A86F72739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79664" y="5778115"/>
              <a:ext cx="2621091" cy="1739936"/>
            </a:xfrm>
            <a:prstGeom prst="rect">
              <a:avLst/>
            </a:prstGeom>
            <a:ln>
              <a:solidFill>
                <a:schemeClr val="bg1"/>
              </a:solidFill>
            </a:ln>
            <a:effectLst>
              <a:outerShdw blurRad="292100" dist="139700" dir="2700000" algn="tl" rotWithShape="0">
                <a:srgbClr val="333333">
                  <a:alpha val="65000"/>
                </a:srgbClr>
              </a:outerShdw>
            </a:effectLst>
          </p:spPr>
        </p:pic>
        <p:sp>
          <p:nvSpPr>
            <p:cNvPr id="45" name="ZoneTexte 44">
              <a:extLst>
                <a:ext uri="{FF2B5EF4-FFF2-40B4-BE49-F238E27FC236}">
                  <a16:creationId xmlns="" xmlns:a16="http://schemas.microsoft.com/office/drawing/2014/main" id="{B7AC089F-04A0-44FE-B30A-CB0E2BB2C81A}"/>
                </a:ext>
              </a:extLst>
            </p:cNvPr>
            <p:cNvSpPr txBox="1"/>
            <p:nvPr/>
          </p:nvSpPr>
          <p:spPr>
            <a:xfrm>
              <a:off x="8495907" y="7518052"/>
              <a:ext cx="4205959" cy="1204471"/>
            </a:xfrm>
            <a:prstGeom prst="rect">
              <a:avLst/>
            </a:prstGeom>
            <a:solidFill>
              <a:schemeClr val="bg1"/>
            </a:solidFill>
            <a:ln>
              <a:solidFill>
                <a:schemeClr val="accent1"/>
              </a:solidFill>
            </a:ln>
          </p:spPr>
          <p:txBody>
            <a:bodyPr wrap="square" rtlCol="0">
              <a:spAutoFit/>
            </a:bodyPr>
            <a:lstStyle/>
            <a:p>
              <a:r>
                <a:rPr lang="fr-FR" sz="1100" b="1" u="sng" dirty="0">
                  <a:latin typeface="Trebuchet MS" panose="020B0603020202020204" pitchFamily="34" charset="0"/>
                </a:rPr>
                <a:t>Hôtel d’Albret </a:t>
              </a:r>
              <a:r>
                <a:rPr lang="fr-FR" sz="1100" dirty="0">
                  <a:latin typeface="Trebuchet MS" panose="020B0603020202020204" pitchFamily="34" charset="0"/>
                </a:rPr>
                <a:t>– 91m² - Entresol</a:t>
              </a:r>
            </a:p>
            <a:p>
              <a:r>
                <a:rPr lang="fr-FR" sz="1100" dirty="0">
                  <a:latin typeface="Trebuchet MS" panose="020B0603020202020204" pitchFamily="34" charset="0"/>
                </a:rPr>
                <a:t>7 postes informatiques </a:t>
              </a:r>
            </a:p>
            <a:p>
              <a:r>
                <a:rPr lang="fr-FR" sz="1100" dirty="0">
                  <a:latin typeface="Trebuchet MS" panose="020B0603020202020204" pitchFamily="34" charset="0"/>
                </a:rPr>
                <a:t>Capacité d’accueil : 16 places</a:t>
              </a:r>
            </a:p>
          </p:txBody>
        </p:sp>
        <p:pic>
          <p:nvPicPr>
            <p:cNvPr id="46" name="Image 45">
              <a:extLst>
                <a:ext uri="{FF2B5EF4-FFF2-40B4-BE49-F238E27FC236}">
                  <a16:creationId xmlns="" xmlns:a16="http://schemas.microsoft.com/office/drawing/2014/main" id="{605D9310-73E0-46D6-9E94-89B6A1C37A2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11793" y="5778117"/>
              <a:ext cx="2147903" cy="1725536"/>
            </a:xfrm>
            <a:prstGeom prst="rect">
              <a:avLst/>
            </a:prstGeom>
            <a:ln>
              <a:solidFill>
                <a:schemeClr val="bg1"/>
              </a:solidFill>
            </a:ln>
            <a:effectLst>
              <a:outerShdw blurRad="292100" dist="139700" dir="2700000" algn="tl" rotWithShape="0">
                <a:srgbClr val="333333">
                  <a:alpha val="65000"/>
                </a:srgbClr>
              </a:outerShdw>
            </a:effectLst>
          </p:spPr>
        </p:pic>
      </p:grpSp>
      <p:cxnSp>
        <p:nvCxnSpPr>
          <p:cNvPr id="47" name="Connecteur droit avec flèche 46">
            <a:extLst>
              <a:ext uri="{FF2B5EF4-FFF2-40B4-BE49-F238E27FC236}">
                <a16:creationId xmlns="" xmlns:a16="http://schemas.microsoft.com/office/drawing/2014/main" id="{DF14C282-E47E-4801-965D-D813D13C2E4C}"/>
              </a:ext>
            </a:extLst>
          </p:cNvPr>
          <p:cNvCxnSpPr>
            <a:cxnSpLocks/>
          </p:cNvCxnSpPr>
          <p:nvPr/>
        </p:nvCxnSpPr>
        <p:spPr>
          <a:xfrm>
            <a:off x="7447637" y="1869415"/>
            <a:ext cx="4832" cy="50062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48" name="Groupe 47">
            <a:extLst>
              <a:ext uri="{FF2B5EF4-FFF2-40B4-BE49-F238E27FC236}">
                <a16:creationId xmlns="" xmlns:a16="http://schemas.microsoft.com/office/drawing/2014/main" id="{04BCB3BC-7840-4360-A332-2C31572CBB3E}"/>
              </a:ext>
            </a:extLst>
          </p:cNvPr>
          <p:cNvGrpSpPr/>
          <p:nvPr/>
        </p:nvGrpSpPr>
        <p:grpSpPr>
          <a:xfrm>
            <a:off x="5724128" y="2682915"/>
            <a:ext cx="2077732" cy="2010204"/>
            <a:chOff x="4527560" y="6321105"/>
            <a:chExt cx="3105273" cy="3310662"/>
          </a:xfrm>
        </p:grpSpPr>
        <p:sp>
          <p:nvSpPr>
            <p:cNvPr id="49" name="ZoneTexte 48">
              <a:extLst>
                <a:ext uri="{FF2B5EF4-FFF2-40B4-BE49-F238E27FC236}">
                  <a16:creationId xmlns="" xmlns:a16="http://schemas.microsoft.com/office/drawing/2014/main" id="{A0005C97-868C-4C08-86FB-6D15A80EB6E1}"/>
                </a:ext>
              </a:extLst>
            </p:cNvPr>
            <p:cNvSpPr txBox="1"/>
            <p:nvPr/>
          </p:nvSpPr>
          <p:spPr>
            <a:xfrm>
              <a:off x="4527560" y="8125317"/>
              <a:ext cx="3102762" cy="1506450"/>
            </a:xfrm>
            <a:prstGeom prst="rect">
              <a:avLst/>
            </a:prstGeom>
            <a:solidFill>
              <a:schemeClr val="bg1"/>
            </a:solidFill>
            <a:ln>
              <a:solidFill>
                <a:schemeClr val="accent1"/>
              </a:solidFill>
            </a:ln>
          </p:spPr>
          <p:txBody>
            <a:bodyPr wrap="square" rtlCol="0">
              <a:spAutoFit/>
            </a:bodyPr>
            <a:lstStyle/>
            <a:p>
              <a:r>
                <a:rPr lang="fr-FR" sz="1100" b="1" u="sng" dirty="0">
                  <a:latin typeface="Trebuchet MS" panose="020B0603020202020204" pitchFamily="34" charset="0"/>
                </a:rPr>
                <a:t>Le MESS </a:t>
              </a:r>
              <a:r>
                <a:rPr lang="fr-FR" sz="1100" dirty="0">
                  <a:latin typeface="Trebuchet MS" panose="020B0603020202020204" pitchFamily="34" charset="0"/>
                </a:rPr>
                <a:t>-70m² - Rez-de-chaussée</a:t>
              </a:r>
            </a:p>
            <a:p>
              <a:r>
                <a:rPr lang="fr-FR" sz="1100" dirty="0">
                  <a:latin typeface="Trebuchet MS" panose="020B0603020202020204" pitchFamily="34" charset="0"/>
                </a:rPr>
                <a:t>Bureau 018 </a:t>
              </a:r>
            </a:p>
            <a:p>
              <a:r>
                <a:rPr lang="fr-FR" sz="1100" dirty="0">
                  <a:latin typeface="Trebuchet MS" panose="020B0603020202020204" pitchFamily="34" charset="0"/>
                </a:rPr>
                <a:t>4 postes informatiques </a:t>
              </a:r>
            </a:p>
            <a:p>
              <a:r>
                <a:rPr lang="fr-FR" sz="1100" dirty="0">
                  <a:latin typeface="Trebuchet MS" panose="020B0603020202020204" pitchFamily="34" charset="0"/>
                </a:rPr>
                <a:t>Capacité d’accueil : 12 places</a:t>
              </a:r>
            </a:p>
          </p:txBody>
        </p:sp>
        <p:pic>
          <p:nvPicPr>
            <p:cNvPr id="50" name="Picture 3" descr="Burolib' du Mess">
              <a:extLst>
                <a:ext uri="{FF2B5EF4-FFF2-40B4-BE49-F238E27FC236}">
                  <a16:creationId xmlns="" xmlns:a16="http://schemas.microsoft.com/office/drawing/2014/main" id="{C055CBAA-DF46-429A-A451-8A4AC1624CD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27560" y="6321105"/>
              <a:ext cx="3105273" cy="1770369"/>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cxnSp>
        <p:nvCxnSpPr>
          <p:cNvPr id="51" name="Connecteur droit avec flèche 50">
            <a:extLst>
              <a:ext uri="{FF2B5EF4-FFF2-40B4-BE49-F238E27FC236}">
                <a16:creationId xmlns="" xmlns:a16="http://schemas.microsoft.com/office/drawing/2014/main" id="{318D1039-DF52-4D5D-9150-1CD03C9FB812}"/>
              </a:ext>
            </a:extLst>
          </p:cNvPr>
          <p:cNvCxnSpPr>
            <a:cxnSpLocks/>
          </p:cNvCxnSpPr>
          <p:nvPr/>
        </p:nvCxnSpPr>
        <p:spPr>
          <a:xfrm flipH="1" flipV="1">
            <a:off x="5463231" y="2823617"/>
            <a:ext cx="404913" cy="18018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 xmlns:a16="http://schemas.microsoft.com/office/drawing/2014/main" id="{255A5CAE-1439-4062-807E-C7A18A10BECB}"/>
              </a:ext>
            </a:extLst>
          </p:cNvPr>
          <p:cNvSpPr/>
          <p:nvPr/>
        </p:nvSpPr>
        <p:spPr>
          <a:xfrm>
            <a:off x="7884368" y="884503"/>
            <a:ext cx="1056981" cy="3868092"/>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1200"/>
              </a:spcAft>
            </a:pPr>
            <a:r>
              <a:rPr lang="fr-FR" sz="1000" noProof="0" dirty="0">
                <a:solidFill>
                  <a:schemeClr val="accent1"/>
                </a:solidFill>
                <a:latin typeface="Trebuchet MS" panose="020B0603020202020204" pitchFamily="34" charset="0"/>
              </a:rPr>
              <a:t>Limiter les trajets professionnels inutiles </a:t>
            </a:r>
          </a:p>
          <a:p>
            <a:pPr algn="ctr">
              <a:spcAft>
                <a:spcPts val="1200"/>
              </a:spcAft>
            </a:pPr>
            <a:r>
              <a:rPr lang="fr-FR" sz="1000" dirty="0">
                <a:solidFill>
                  <a:schemeClr val="accent1"/>
                </a:solidFill>
                <a:latin typeface="Trebuchet MS" panose="020B0603020202020204" pitchFamily="34" charset="0"/>
              </a:rPr>
              <a:t>Travailler confortablement entre deux réunions éloignées de son bureau </a:t>
            </a:r>
          </a:p>
          <a:p>
            <a:pPr algn="ctr">
              <a:spcAft>
                <a:spcPts val="1200"/>
              </a:spcAft>
            </a:pPr>
            <a:r>
              <a:rPr lang="fr-FR" sz="1000" dirty="0">
                <a:solidFill>
                  <a:schemeClr val="accent1"/>
                </a:solidFill>
                <a:latin typeface="Trebuchet MS" panose="020B0603020202020204" pitchFamily="34" charset="0"/>
              </a:rPr>
              <a:t>Pour du travail individuel (postes de travail individuels) </a:t>
            </a:r>
            <a:endParaRPr lang="fr-FR" sz="1000" noProof="0" dirty="0">
              <a:solidFill>
                <a:schemeClr val="accent1"/>
              </a:solidFill>
              <a:latin typeface="Trebuchet MS" panose="020B0603020202020204" pitchFamily="34" charset="0"/>
            </a:endParaRPr>
          </a:p>
        </p:txBody>
      </p:sp>
      <p:graphicFrame>
        <p:nvGraphicFramePr>
          <p:cNvPr id="54" name="Tableau 13">
            <a:extLst>
              <a:ext uri="{FF2B5EF4-FFF2-40B4-BE49-F238E27FC236}">
                <a16:creationId xmlns="" xmlns:a16="http://schemas.microsoft.com/office/drawing/2014/main" id="{A3FD24B4-F223-4764-A7BC-5A278C9867B1}"/>
              </a:ext>
            </a:extLst>
          </p:cNvPr>
          <p:cNvGraphicFramePr>
            <a:graphicFrameLocks noGrp="1"/>
          </p:cNvGraphicFramePr>
          <p:nvPr>
            <p:extLst>
              <p:ext uri="{D42A27DB-BD31-4B8C-83A1-F6EECF244321}">
                <p14:modId xmlns:p14="http://schemas.microsoft.com/office/powerpoint/2010/main" val="1516428052"/>
              </p:ext>
            </p:extLst>
          </p:nvPr>
        </p:nvGraphicFramePr>
        <p:xfrm>
          <a:off x="217888" y="749072"/>
          <a:ext cx="2040311" cy="1928143"/>
        </p:xfrm>
        <a:graphic>
          <a:graphicData uri="http://schemas.openxmlformats.org/drawingml/2006/table">
            <a:tbl>
              <a:tblPr firstRow="1" bandRow="1">
                <a:tableStyleId>{69012ECD-51FC-41F1-AA8D-1B2483CD663E}</a:tableStyleId>
              </a:tblPr>
              <a:tblGrid>
                <a:gridCol w="935081">
                  <a:extLst>
                    <a:ext uri="{9D8B030D-6E8A-4147-A177-3AD203B41FA5}">
                      <a16:colId xmlns="" xmlns:a16="http://schemas.microsoft.com/office/drawing/2014/main" val="102526577"/>
                    </a:ext>
                  </a:extLst>
                </a:gridCol>
                <a:gridCol w="1105230">
                  <a:extLst>
                    <a:ext uri="{9D8B030D-6E8A-4147-A177-3AD203B41FA5}">
                      <a16:colId xmlns="" xmlns:a16="http://schemas.microsoft.com/office/drawing/2014/main" val="4290011929"/>
                    </a:ext>
                  </a:extLst>
                </a:gridCol>
              </a:tblGrid>
              <a:tr h="0">
                <a:tc>
                  <a:txBody>
                    <a:bodyPr/>
                    <a:lstStyle/>
                    <a:p>
                      <a:pPr algn="l"/>
                      <a:r>
                        <a:rPr lang="fr-FR" sz="800" dirty="0">
                          <a:solidFill>
                            <a:schemeClr val="accent1"/>
                          </a:solidFill>
                        </a:rPr>
                        <a:t>Nombre d’espaces </a:t>
                      </a: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800" b="0" dirty="0">
                          <a:solidFill>
                            <a:schemeClr val="accent1"/>
                          </a:solidFill>
                        </a:rPr>
                        <a:t>5</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61344211"/>
                  </a:ext>
                </a:extLst>
              </a:tr>
              <a:tr h="367315">
                <a:tc>
                  <a:txBody>
                    <a:bodyPr/>
                    <a:lstStyle/>
                    <a:p>
                      <a:pPr algn="l"/>
                      <a:r>
                        <a:rPr lang="fr-FR" sz="800" b="1" kern="1200" dirty="0">
                          <a:solidFill>
                            <a:schemeClr val="accent1"/>
                          </a:solidFill>
                          <a:latin typeface="+mn-lt"/>
                          <a:ea typeface="+mn-ea"/>
                          <a:cs typeface="+mn-cs"/>
                        </a:rPr>
                        <a:t>Taille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800" b="0" dirty="0">
                          <a:solidFill>
                            <a:schemeClr val="accent1"/>
                          </a:solidFill>
                        </a:rPr>
                        <a:t>De 48m² à 97m²</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47171052"/>
                  </a:ext>
                </a:extLst>
              </a:tr>
              <a:tr h="401033">
                <a:tc>
                  <a:txBody>
                    <a:bodyPr/>
                    <a:lstStyle/>
                    <a:p>
                      <a:pPr marL="0" algn="l" defTabSz="914400" rtl="0" eaLnBrk="1" latinLnBrk="0" hangingPunct="1"/>
                      <a:r>
                        <a:rPr lang="fr-FR" sz="800" b="1" kern="1200" dirty="0">
                          <a:solidFill>
                            <a:schemeClr val="accent1"/>
                          </a:solidFill>
                          <a:latin typeface="+mn-lt"/>
                          <a:ea typeface="+mn-ea"/>
                          <a:cs typeface="+mn-cs"/>
                        </a:rPr>
                        <a:t>Nombre de places</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800" b="0" kern="1200" dirty="0">
                          <a:solidFill>
                            <a:schemeClr val="accent1"/>
                          </a:solidFill>
                          <a:latin typeface="+mn-lt"/>
                          <a:ea typeface="+mn-ea"/>
                          <a:cs typeface="+mn-cs"/>
                        </a:rPr>
                        <a:t>12 à 19 places</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71934672"/>
                  </a:ext>
                </a:extLst>
              </a:tr>
              <a:tr h="245527">
                <a:tc>
                  <a:txBody>
                    <a:bodyPr/>
                    <a:lstStyle/>
                    <a:p>
                      <a:pPr marL="0" algn="l" defTabSz="914400" rtl="0" eaLnBrk="1" latinLnBrk="0" hangingPunct="1"/>
                      <a:r>
                        <a:rPr lang="fr-FR" sz="800" b="1" kern="1200" dirty="0">
                          <a:solidFill>
                            <a:schemeClr val="accent1"/>
                          </a:solidFill>
                          <a:latin typeface="+mn-lt"/>
                          <a:ea typeface="+mn-ea"/>
                          <a:cs typeface="+mn-cs"/>
                        </a:rPr>
                        <a:t>Public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800" b="0" kern="1200" dirty="0">
                          <a:solidFill>
                            <a:schemeClr val="accent1"/>
                          </a:solidFill>
                          <a:latin typeface="+mn-lt"/>
                          <a:ea typeface="+mn-ea"/>
                          <a:cs typeface="+mn-cs"/>
                        </a:rPr>
                        <a:t>Elus et agents de passage dans le bâtiment</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0821853"/>
                  </a:ext>
                </a:extLst>
              </a:tr>
              <a:tr h="367315">
                <a:tc>
                  <a:txBody>
                    <a:bodyPr/>
                    <a:lstStyle/>
                    <a:p>
                      <a:pPr marL="0" algn="l" defTabSz="914400" rtl="0" eaLnBrk="1" latinLnBrk="0" hangingPunct="1"/>
                      <a:r>
                        <a:rPr lang="fr-FR" sz="800" b="1" kern="1200" dirty="0">
                          <a:solidFill>
                            <a:schemeClr val="accent1"/>
                          </a:solidFill>
                          <a:latin typeface="+mn-lt"/>
                          <a:ea typeface="+mn-ea"/>
                          <a:cs typeface="+mn-cs"/>
                        </a:rPr>
                        <a:t>Taux d’occupation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800" b="0" kern="1200" dirty="0">
                          <a:solidFill>
                            <a:schemeClr val="accent1"/>
                          </a:solidFill>
                          <a:latin typeface="+mn-lt"/>
                          <a:ea typeface="+mn-ea"/>
                          <a:cs typeface="+mn-cs"/>
                        </a:rPr>
                        <a:t>70%</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8255425"/>
                  </a:ext>
                </a:extLst>
              </a:tr>
            </a:tbl>
          </a:graphicData>
        </a:graphic>
      </p:graphicFrame>
      <p:cxnSp>
        <p:nvCxnSpPr>
          <p:cNvPr id="19" name="Connecteur droit avec flèche 18">
            <a:extLst>
              <a:ext uri="{FF2B5EF4-FFF2-40B4-BE49-F238E27FC236}">
                <a16:creationId xmlns="" xmlns:a16="http://schemas.microsoft.com/office/drawing/2014/main" id="{C617EFB1-1E8D-4722-A2ED-203D62A065EC}"/>
              </a:ext>
            </a:extLst>
          </p:cNvPr>
          <p:cNvCxnSpPr/>
          <p:nvPr/>
        </p:nvCxnSpPr>
        <p:spPr>
          <a:xfrm flipV="1">
            <a:off x="2034527" y="3463124"/>
            <a:ext cx="175510" cy="7313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46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74" name="Espace réservé du pied de page 2"/>
          <p:cNvSpPr>
            <a:spLocks noGrp="1"/>
          </p:cNvSpPr>
          <p:nvPr>
            <p:ph type="ftr" sz="quarter" idx="11"/>
          </p:nvPr>
        </p:nvSpPr>
        <p:spPr>
          <a:xfrm>
            <a:off x="360000" y="4783500"/>
            <a:ext cx="5904000" cy="360000"/>
          </a:xfrm>
        </p:spPr>
        <p:txBody>
          <a:bodyPr/>
          <a:lstStyle/>
          <a:p>
            <a:r>
              <a:rPr lang="fr-FR" dirty="0"/>
              <a:t>Direction Générale des Finances Publiques / Direction de l'Immobilier de l'Etat</a:t>
            </a:r>
          </a:p>
        </p:txBody>
      </p:sp>
      <p:sp>
        <p:nvSpPr>
          <p:cNvPr id="77" name="Espace réservé du numéro de diapositive 3"/>
          <p:cNvSpPr>
            <a:spLocks noGrp="1"/>
          </p:cNvSpPr>
          <p:nvPr>
            <p:ph type="sldNum" sz="quarter" idx="12"/>
          </p:nvPr>
        </p:nvSpPr>
        <p:spPr>
          <a:xfrm>
            <a:off x="6264000" y="4783500"/>
            <a:ext cx="1350000" cy="360000"/>
          </a:xfrm>
        </p:spPr>
        <p:txBody>
          <a:bodyPr/>
          <a:lstStyle/>
          <a:p>
            <a:r>
              <a:rPr lang="fr-FR" dirty="0" smtClean="0"/>
              <a:t>43</a:t>
            </a:r>
            <a:endParaRPr lang="fr-FR" dirty="0"/>
          </a:p>
        </p:txBody>
      </p:sp>
      <p:sp>
        <p:nvSpPr>
          <p:cNvPr id="75" name="Espace réservé du texte 7"/>
          <p:cNvSpPr>
            <a:spLocks noGrp="1"/>
          </p:cNvSpPr>
          <p:nvPr>
            <p:ph type="body" sz="quarter" idx="13"/>
          </p:nvPr>
        </p:nvSpPr>
        <p:spPr>
          <a:xfrm>
            <a:off x="1115616" y="74123"/>
            <a:ext cx="7668384" cy="719999"/>
          </a:xfrm>
        </p:spPr>
        <p:txBody>
          <a:bodyPr/>
          <a:lstStyle/>
          <a:p>
            <a:pPr marL="0" indent="0">
              <a:buNone/>
            </a:pPr>
            <a:r>
              <a:rPr lang="fr-FR" dirty="0" smtClean="0"/>
              <a:t>Rectorat du Finistère</a:t>
            </a:r>
            <a:endParaRPr lang="fr-FR" sz="1800" b="0" dirty="0" smtClean="0"/>
          </a:p>
          <a:p>
            <a:pPr marL="0" lvl="1" indent="0">
              <a:buNone/>
            </a:pPr>
            <a:r>
              <a:rPr lang="fr-FR" dirty="0" smtClean="0"/>
              <a:t>Le 110 Bretagne</a:t>
            </a:r>
            <a:endParaRPr lang="fr-FR" dirty="0"/>
          </a:p>
        </p:txBody>
      </p:sp>
      <p:pic>
        <p:nvPicPr>
          <p:cNvPr id="31" name="Image 30">
            <a:extLst>
              <a:ext uri="{FF2B5EF4-FFF2-40B4-BE49-F238E27FC236}">
                <a16:creationId xmlns="" xmlns:a16="http://schemas.microsoft.com/office/drawing/2014/main" id="{83C8FC8F-6495-256E-E82D-C5D5681526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092" y="699542"/>
            <a:ext cx="6053908" cy="2520280"/>
          </a:xfrm>
          <a:prstGeom prst="rect">
            <a:avLst/>
          </a:prstGeom>
        </p:spPr>
      </p:pic>
      <p:sp>
        <p:nvSpPr>
          <p:cNvPr id="33" name="Rectangle 32">
            <a:extLst>
              <a:ext uri="{FF2B5EF4-FFF2-40B4-BE49-F238E27FC236}">
                <a16:creationId xmlns="" xmlns:a16="http://schemas.microsoft.com/office/drawing/2014/main" id="{4AD35325-163D-8250-2725-585776D3E70B}"/>
              </a:ext>
            </a:extLst>
          </p:cNvPr>
          <p:cNvSpPr/>
          <p:nvPr/>
        </p:nvSpPr>
        <p:spPr>
          <a:xfrm>
            <a:off x="239808" y="3219822"/>
            <a:ext cx="6044016" cy="151216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spcAft>
                <a:spcPts val="1200"/>
              </a:spcAft>
            </a:pPr>
            <a:r>
              <a:rPr lang="fr-FR" sz="1000" dirty="0">
                <a:solidFill>
                  <a:schemeClr val="accent1"/>
                </a:solidFill>
                <a:latin typeface="Trebuchet MS" panose="020B0603020202020204" pitchFamily="34" charset="0"/>
              </a:rPr>
              <a:t>Au sein du Rectorat de Rennes</a:t>
            </a:r>
          </a:p>
          <a:p>
            <a:pPr algn="ctr">
              <a:spcAft>
                <a:spcPts val="1200"/>
              </a:spcAft>
            </a:pPr>
            <a:r>
              <a:rPr lang="fr-FR" sz="1000" b="0" i="0" dirty="0">
                <a:solidFill>
                  <a:srgbClr val="222222"/>
                </a:solidFill>
                <a:effectLst/>
                <a:latin typeface="Arial" panose="020B0604020202020204" pitchFamily="34" charset="0"/>
              </a:rPr>
              <a:t>un cadre pour expérimenter, échanger, apprendre et tester rapidement des solutions répondant aux défis de l’éducation d’aujourd’hui et de demai</a:t>
            </a:r>
            <a:r>
              <a:rPr lang="fr-FR" sz="1000" b="0" i="0" dirty="0">
                <a:solidFill>
                  <a:schemeClr val="accent1"/>
                </a:solidFill>
                <a:effectLst/>
                <a:latin typeface="Trebuchet MS" panose="020B0603020202020204" pitchFamily="34" charset="0"/>
              </a:rPr>
              <a:t>n</a:t>
            </a:r>
          </a:p>
          <a:p>
            <a:pPr algn="ctr">
              <a:spcAft>
                <a:spcPts val="1200"/>
              </a:spcAft>
            </a:pPr>
            <a:r>
              <a:rPr lang="fr-FR" sz="1000" dirty="0">
                <a:solidFill>
                  <a:schemeClr val="accent1"/>
                </a:solidFill>
                <a:latin typeface="Trebuchet MS" panose="020B0603020202020204" pitchFamily="34" charset="0"/>
              </a:rPr>
              <a:t>Une équipe d’animation </a:t>
            </a:r>
            <a:r>
              <a:rPr lang="fr-FR" sz="1000" dirty="0" smtClean="0">
                <a:solidFill>
                  <a:schemeClr val="accent1"/>
                </a:solidFill>
                <a:latin typeface="Trebuchet MS" panose="020B0603020202020204" pitchFamily="34" charset="0"/>
              </a:rPr>
              <a:t>disponible</a:t>
            </a:r>
            <a:endParaRPr lang="fr-FR" sz="1000" dirty="0">
              <a:solidFill>
                <a:schemeClr val="accent1"/>
              </a:solidFill>
              <a:latin typeface="Trebuchet MS" panose="020B0603020202020204" pitchFamily="34" charset="0"/>
            </a:endParaRPr>
          </a:p>
          <a:p>
            <a:pPr algn="ctr">
              <a:spcAft>
                <a:spcPts val="1200"/>
              </a:spcAft>
            </a:pPr>
            <a:r>
              <a:rPr lang="fr-FR" sz="1000" b="0" i="0" dirty="0">
                <a:solidFill>
                  <a:srgbClr val="222222"/>
                </a:solidFill>
                <a:effectLst/>
                <a:latin typeface="Arial" panose="020B0604020202020204" pitchFamily="34" charset="0"/>
              </a:rPr>
              <a:t>un espace modulable dont les usages varient en fonction des besoins de ses usagers, allant de la salle de réunion traditionnelle à l’espace modulaire avec animation</a:t>
            </a:r>
            <a:endParaRPr lang="fr-FR" sz="1000" dirty="0">
              <a:solidFill>
                <a:schemeClr val="accent1"/>
              </a:solidFill>
              <a:latin typeface="Trebuchet MS" panose="020B0603020202020204" pitchFamily="34" charset="0"/>
            </a:endParaRPr>
          </a:p>
        </p:txBody>
      </p:sp>
      <p:graphicFrame>
        <p:nvGraphicFramePr>
          <p:cNvPr id="34" name="Tableau 13">
            <a:extLst>
              <a:ext uri="{FF2B5EF4-FFF2-40B4-BE49-F238E27FC236}">
                <a16:creationId xmlns="" xmlns:a16="http://schemas.microsoft.com/office/drawing/2014/main" id="{A3FD24B4-F223-4764-A7BC-5A278C9867B1}"/>
              </a:ext>
            </a:extLst>
          </p:cNvPr>
          <p:cNvGraphicFramePr>
            <a:graphicFrameLocks noGrp="1"/>
          </p:cNvGraphicFramePr>
          <p:nvPr>
            <p:extLst>
              <p:ext uri="{D42A27DB-BD31-4B8C-83A1-F6EECF244321}">
                <p14:modId xmlns:p14="http://schemas.microsoft.com/office/powerpoint/2010/main" val="3548847751"/>
              </p:ext>
            </p:extLst>
          </p:nvPr>
        </p:nvGraphicFramePr>
        <p:xfrm>
          <a:off x="6516216" y="915566"/>
          <a:ext cx="2232248" cy="2912395"/>
        </p:xfrm>
        <a:graphic>
          <a:graphicData uri="http://schemas.openxmlformats.org/drawingml/2006/table">
            <a:tbl>
              <a:tblPr firstRow="1" bandRow="1">
                <a:tableStyleId>{69012ECD-51FC-41F1-AA8D-1B2483CD663E}</a:tableStyleId>
              </a:tblPr>
              <a:tblGrid>
                <a:gridCol w="1004085">
                  <a:extLst>
                    <a:ext uri="{9D8B030D-6E8A-4147-A177-3AD203B41FA5}">
                      <a16:colId xmlns="" xmlns:a16="http://schemas.microsoft.com/office/drawing/2014/main" val="102526577"/>
                    </a:ext>
                  </a:extLst>
                </a:gridCol>
                <a:gridCol w="1228163">
                  <a:extLst>
                    <a:ext uri="{9D8B030D-6E8A-4147-A177-3AD203B41FA5}">
                      <a16:colId xmlns="" xmlns:a16="http://schemas.microsoft.com/office/drawing/2014/main" val="4290011929"/>
                    </a:ext>
                  </a:extLst>
                </a:gridCol>
              </a:tblGrid>
              <a:tr h="367315">
                <a:tc>
                  <a:txBody>
                    <a:bodyPr/>
                    <a:lstStyle/>
                    <a:p>
                      <a:pPr algn="l"/>
                      <a:r>
                        <a:rPr lang="fr-FR" sz="1050" dirty="0">
                          <a:solidFill>
                            <a:schemeClr val="accent1"/>
                          </a:solidFill>
                        </a:rPr>
                        <a:t>Nombre d’espaces </a:t>
                      </a:r>
                    </a:p>
                  </a:txBody>
                  <a:tcPr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200" b="0" dirty="0">
                          <a:solidFill>
                            <a:schemeClr val="accent1"/>
                          </a:solidFill>
                        </a:rPr>
                        <a:t>XX</a:t>
                      </a:r>
                    </a:p>
                  </a:txBody>
                  <a:tcPr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61344211"/>
                  </a:ext>
                </a:extLst>
              </a:tr>
              <a:tr h="367315">
                <a:tc>
                  <a:txBody>
                    <a:bodyPr/>
                    <a:lstStyle/>
                    <a:p>
                      <a:pPr algn="l"/>
                      <a:r>
                        <a:rPr lang="fr-FR" sz="1050" b="1" kern="1200" dirty="0">
                          <a:solidFill>
                            <a:schemeClr val="accent1"/>
                          </a:solidFill>
                          <a:latin typeface="+mn-lt"/>
                          <a:ea typeface="+mn-ea"/>
                          <a:cs typeface="+mn-cs"/>
                        </a:rPr>
                        <a:t>Taille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fr-FR" sz="1200" b="0" dirty="0">
                        <a:solidFill>
                          <a:schemeClr val="accent1"/>
                        </a:solidFill>
                      </a:endParaRP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47171052"/>
                  </a:ext>
                </a:extLst>
              </a:tr>
              <a:tr h="401033">
                <a:tc>
                  <a:txBody>
                    <a:bodyPr/>
                    <a:lstStyle/>
                    <a:p>
                      <a:pPr marL="0" algn="l" defTabSz="914400" rtl="0" eaLnBrk="1" latinLnBrk="0" hangingPunct="1"/>
                      <a:r>
                        <a:rPr lang="fr-FR" sz="1050" b="1" kern="1200" dirty="0">
                          <a:solidFill>
                            <a:schemeClr val="accent1"/>
                          </a:solidFill>
                          <a:latin typeface="+mn-lt"/>
                          <a:ea typeface="+mn-ea"/>
                          <a:cs typeface="+mn-cs"/>
                        </a:rPr>
                        <a:t>Nombre de places</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1200" b="0" kern="1200" dirty="0">
                          <a:solidFill>
                            <a:schemeClr val="accent1"/>
                          </a:solidFill>
                          <a:latin typeface="+mn-lt"/>
                          <a:ea typeface="+mn-ea"/>
                          <a:cs typeface="+mn-cs"/>
                        </a:rPr>
                        <a:t>XX</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71934672"/>
                  </a:ext>
                </a:extLst>
              </a:tr>
              <a:tr h="245527">
                <a:tc>
                  <a:txBody>
                    <a:bodyPr/>
                    <a:lstStyle/>
                    <a:p>
                      <a:pPr marL="0" algn="l" defTabSz="914400" rtl="0" eaLnBrk="1" latinLnBrk="0" hangingPunct="1"/>
                      <a:r>
                        <a:rPr lang="fr-FR" sz="1050" b="1" kern="1200" dirty="0">
                          <a:solidFill>
                            <a:schemeClr val="accent1"/>
                          </a:solidFill>
                          <a:latin typeface="+mn-lt"/>
                          <a:ea typeface="+mn-ea"/>
                          <a:cs typeface="+mn-cs"/>
                        </a:rPr>
                        <a:t>Public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900" b="0" i="0" kern="1200" dirty="0">
                          <a:solidFill>
                            <a:schemeClr val="tx1"/>
                          </a:solidFill>
                          <a:effectLst/>
                          <a:latin typeface="+mn-lt"/>
                          <a:ea typeface="+mn-ea"/>
                          <a:cs typeface="+mn-cs"/>
                        </a:rPr>
                        <a:t>tous les personnels de l’académie de Rennes, les usagers du service public de l’éducation et les partenaires de l’école.</a:t>
                      </a:r>
                      <a:endParaRPr lang="fr-FR" sz="500" b="0" kern="1200" dirty="0">
                        <a:solidFill>
                          <a:schemeClr val="accent1"/>
                        </a:solidFill>
                        <a:latin typeface="+mn-lt"/>
                        <a:ea typeface="+mn-ea"/>
                        <a:cs typeface="+mn-cs"/>
                      </a:endParaRP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820821853"/>
                  </a:ext>
                </a:extLst>
              </a:tr>
              <a:tr h="367315">
                <a:tc>
                  <a:txBody>
                    <a:bodyPr/>
                    <a:lstStyle/>
                    <a:p>
                      <a:pPr marL="0" algn="l" defTabSz="914400" rtl="0" eaLnBrk="1" latinLnBrk="0" hangingPunct="1"/>
                      <a:r>
                        <a:rPr lang="fr-FR" sz="1000" b="1" kern="1200" dirty="0">
                          <a:solidFill>
                            <a:schemeClr val="accent1"/>
                          </a:solidFill>
                          <a:latin typeface="+mn-lt"/>
                          <a:ea typeface="+mn-ea"/>
                          <a:cs typeface="+mn-cs"/>
                        </a:rPr>
                        <a:t>Taux d’occupation </a:t>
                      </a:r>
                    </a:p>
                  </a:txBody>
                  <a:tcPr anchor="ctr">
                    <a:lnL w="635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r>
                        <a:rPr lang="fr-FR" sz="600" b="0" kern="1200" dirty="0">
                          <a:solidFill>
                            <a:schemeClr val="accent1"/>
                          </a:solidFill>
                          <a:latin typeface="+mn-lt"/>
                          <a:ea typeface="+mn-ea"/>
                          <a:cs typeface="+mn-cs"/>
                        </a:rPr>
                        <a:t>%</a:t>
                      </a:r>
                    </a:p>
                  </a:txBody>
                  <a:tcPr anchor="ctr">
                    <a:lnL>
                      <a:noFill/>
                    </a:lnL>
                    <a:lnR w="635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98255425"/>
                  </a:ext>
                </a:extLst>
              </a:tr>
            </a:tbl>
          </a:graphicData>
        </a:graphic>
      </p:graphicFrame>
      <p:grpSp>
        <p:nvGrpSpPr>
          <p:cNvPr id="35" name="Groupe 34">
            <a:extLst>
              <a:ext uri="{FF2B5EF4-FFF2-40B4-BE49-F238E27FC236}">
                <a16:creationId xmlns="" xmlns:a16="http://schemas.microsoft.com/office/drawing/2014/main" id="{E8903700-E666-8116-595D-A1BD62EFEE90}"/>
              </a:ext>
            </a:extLst>
          </p:cNvPr>
          <p:cNvGrpSpPr/>
          <p:nvPr/>
        </p:nvGrpSpPr>
        <p:grpSpPr>
          <a:xfrm>
            <a:off x="6955189" y="4080196"/>
            <a:ext cx="1231195" cy="651794"/>
            <a:chOff x="6504358" y="531450"/>
            <a:chExt cx="1603093" cy="770450"/>
          </a:xfrm>
        </p:grpSpPr>
        <p:sp>
          <p:nvSpPr>
            <p:cNvPr id="36" name="Ellipse 35">
              <a:extLst>
                <a:ext uri="{FF2B5EF4-FFF2-40B4-BE49-F238E27FC236}">
                  <a16:creationId xmlns="" xmlns:a16="http://schemas.microsoft.com/office/drawing/2014/main" id="{DC6E7EF8-B1FD-6DE4-1E0D-CB201CEFD72E}"/>
                </a:ext>
              </a:extLst>
            </p:cNvPr>
            <p:cNvSpPr>
              <a:spLocks/>
            </p:cNvSpPr>
            <p:nvPr/>
          </p:nvSpPr>
          <p:spPr>
            <a:xfrm>
              <a:off x="7374751" y="531450"/>
              <a:ext cx="720000" cy="720000"/>
            </a:xfrm>
            <a:prstGeom prst="ellipse">
              <a:avLst/>
            </a:prstGeom>
            <a:solidFill>
              <a:schemeClr val="bg1"/>
            </a:solidFill>
            <a:ln w="38100">
              <a:solidFill>
                <a:srgbClr val="A8B3D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37" name="Graphique 21" descr="Utilisateurs avec un remplissage uni">
              <a:extLst>
                <a:ext uri="{FF2B5EF4-FFF2-40B4-BE49-F238E27FC236}">
                  <a16:creationId xmlns="" xmlns:a16="http://schemas.microsoft.com/office/drawing/2014/main" id="{0FF70B41-4E1D-34BE-1B53-C9E762B0834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387451" y="547773"/>
              <a:ext cx="720000" cy="754127"/>
            </a:xfrm>
            <a:prstGeom prst="rect">
              <a:avLst/>
            </a:prstGeom>
          </p:spPr>
        </p:pic>
        <p:sp>
          <p:nvSpPr>
            <p:cNvPr id="53" name="Ellipse 52">
              <a:extLst>
                <a:ext uri="{FF2B5EF4-FFF2-40B4-BE49-F238E27FC236}">
                  <a16:creationId xmlns="" xmlns:a16="http://schemas.microsoft.com/office/drawing/2014/main" id="{D8B6296D-523F-2865-D190-569257061ECE}"/>
                </a:ext>
              </a:extLst>
            </p:cNvPr>
            <p:cNvSpPr>
              <a:spLocks/>
            </p:cNvSpPr>
            <p:nvPr/>
          </p:nvSpPr>
          <p:spPr>
            <a:xfrm>
              <a:off x="6504358" y="531450"/>
              <a:ext cx="720000" cy="720000"/>
            </a:xfrm>
            <a:prstGeom prst="ellipse">
              <a:avLst/>
            </a:prstGeom>
            <a:solidFill>
              <a:schemeClr val="bg1"/>
            </a:solidFill>
            <a:ln w="381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r-FR" sz="2000" noProof="0" dirty="0" err="1"/>
            </a:p>
          </p:txBody>
        </p:sp>
        <p:pic>
          <p:nvPicPr>
            <p:cNvPr id="55" name="Graphique 23" descr="Utilisateur avec un remplissage uni">
              <a:extLst>
                <a:ext uri="{FF2B5EF4-FFF2-40B4-BE49-F238E27FC236}">
                  <a16:creationId xmlns="" xmlns:a16="http://schemas.microsoft.com/office/drawing/2014/main" id="{BEE43031-0ECB-C0DD-3858-59D1EF0EE8A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6551877" y="621450"/>
              <a:ext cx="624963" cy="540000"/>
            </a:xfrm>
            <a:prstGeom prst="rect">
              <a:avLst/>
            </a:prstGeom>
          </p:spPr>
        </p:pic>
      </p:grpSp>
    </p:spTree>
    <p:extLst>
      <p:ext uri="{BB962C8B-B14F-4D97-AF65-F5344CB8AC3E}">
        <p14:creationId xmlns:p14="http://schemas.microsoft.com/office/powerpoint/2010/main" val="1565181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211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pPr marL="0" indent="0">
              <a:buNone/>
            </a:pPr>
            <a:r>
              <a:rPr lang="fr-FR" dirty="0" smtClean="0"/>
              <a:t>Introduction</a:t>
            </a:r>
          </a:p>
          <a:p>
            <a:pPr marL="0" lvl="1" indent="0">
              <a:buNone/>
            </a:pPr>
            <a:r>
              <a:rPr lang="fr-FR" dirty="0" smtClean="0"/>
              <a:t>4 modèles de Tiers lieux d’activité</a:t>
            </a:r>
            <a:endParaRPr lang="fr-FR" dirty="0"/>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5</a:t>
            </a:fld>
            <a:endParaRPr lang="fr-FR" dirty="0"/>
          </a:p>
        </p:txBody>
      </p:sp>
      <p:sp>
        <p:nvSpPr>
          <p:cNvPr id="11" name="ZoneTexte 10"/>
          <p:cNvSpPr txBox="1"/>
          <p:nvPr/>
        </p:nvSpPr>
        <p:spPr>
          <a:xfrm>
            <a:off x="3312000" y="2917429"/>
            <a:ext cx="5040560" cy="1107996"/>
          </a:xfrm>
          <a:prstGeom prst="rect">
            <a:avLst/>
          </a:prstGeom>
          <a:noFill/>
        </p:spPr>
        <p:txBody>
          <a:bodyPr wrap="square" rtlCol="0">
            <a:spAutoFit/>
          </a:bodyPr>
          <a:lstStyle/>
          <a:p>
            <a:pPr algn="just"/>
            <a:r>
              <a:rPr lang="fr-FR" sz="1100" dirty="0">
                <a:solidFill>
                  <a:schemeClr val="bg1"/>
                </a:solidFill>
              </a:rPr>
              <a:t>Au-delà des deux premières conditions, </a:t>
            </a:r>
            <a:r>
              <a:rPr lang="fr-FR" sz="1100" b="1" dirty="0">
                <a:solidFill>
                  <a:schemeClr val="bg1"/>
                </a:solidFill>
              </a:rPr>
              <a:t>la troisième condition liée au bouleversement de l’économie générale du contrat doit être clairement démontrée par le cocontractant qui s’en prévaut.</a:t>
            </a:r>
            <a:r>
              <a:rPr lang="fr-FR" sz="1100" dirty="0">
                <a:solidFill>
                  <a:schemeClr val="bg1"/>
                </a:solidFill>
              </a:rPr>
              <a:t> </a:t>
            </a:r>
          </a:p>
          <a:p>
            <a:pPr algn="just"/>
            <a:r>
              <a:rPr lang="fr-FR" sz="1100" dirty="0">
                <a:solidFill>
                  <a:schemeClr val="bg1"/>
                </a:solidFill>
              </a:rPr>
              <a:t> </a:t>
            </a:r>
          </a:p>
          <a:p>
            <a:pPr algn="just"/>
            <a:r>
              <a:rPr lang="fr-FR" sz="1100" b="1" dirty="0">
                <a:solidFill>
                  <a:schemeClr val="bg1"/>
                </a:solidFill>
              </a:rPr>
              <a:t>Le titulaire ne peut invoquer un simple manque à gagner ou même une disparition totale de son bénéfice.</a:t>
            </a:r>
            <a:endParaRPr lang="fr-FR" sz="1100" dirty="0">
              <a:solidFill>
                <a:schemeClr val="bg1"/>
              </a:solidFill>
            </a:endParaRPr>
          </a:p>
        </p:txBody>
      </p:sp>
      <p:sp>
        <p:nvSpPr>
          <p:cNvPr id="12" name="ZoneTexte 24">
            <a:extLst>
              <a:ext uri="{FF2B5EF4-FFF2-40B4-BE49-F238E27FC236}">
                <a16:creationId xmlns:a16="http://schemas.microsoft.com/office/drawing/2014/main" xmlns="" id="{8BC27DFA-8B2C-4D9A-AF6A-E77E1BD61741}"/>
              </a:ext>
            </a:extLst>
          </p:cNvPr>
          <p:cNvSpPr txBox="1">
            <a:spLocks noChangeArrowheads="1"/>
          </p:cNvSpPr>
          <p:nvPr/>
        </p:nvSpPr>
        <p:spPr bwMode="auto">
          <a:xfrm>
            <a:off x="567746" y="1493648"/>
            <a:ext cx="2744254" cy="584775"/>
          </a:xfrm>
          <a:prstGeom prst="rect">
            <a:avLst/>
          </a:prstGeom>
          <a:solidFill>
            <a:schemeClr val="tx2">
              <a:lumMod val="20000"/>
              <a:lumOff val="80000"/>
            </a:schemeClr>
          </a:solidFill>
          <a:ln>
            <a:noFill/>
          </a:ln>
        </p:spPr>
        <p:txBody>
          <a:bodyPr wrap="square" anchor="ctr">
            <a:spAutoFit/>
          </a:bodyPr>
          <a:lstStyle>
            <a:defPPr>
              <a:defRPr lang="fr-FR"/>
            </a:defPPr>
            <a:lvl1pPr algn="ctr">
              <a:lnSpc>
                <a:spcPct val="100000"/>
              </a:lnSpc>
              <a:spcBef>
                <a:spcPct val="0"/>
              </a:spcBef>
              <a:buFont typeface="Times New Roman" panose="02020603050405020304" pitchFamily="18" charset="0"/>
              <a:buNone/>
              <a:defRPr sz="1500" b="1" cap="small">
                <a:solidFill>
                  <a:schemeClr val="tx2"/>
                </a:solidFill>
                <a:latin typeface="+mj-lt"/>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rgbClr val="003855"/>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3855"/>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9pPr>
          </a:lstStyle>
          <a:p>
            <a:r>
              <a:rPr lang="fr-FR" sz="1600" dirty="0"/>
              <a:t>Sans parc immobilier à exploiter</a:t>
            </a:r>
            <a:endParaRPr lang="fr-FR" altLang="fr-FR" dirty="0"/>
          </a:p>
        </p:txBody>
      </p:sp>
      <p:sp>
        <p:nvSpPr>
          <p:cNvPr id="13" name="ZoneTexte 25">
            <a:extLst>
              <a:ext uri="{FF2B5EF4-FFF2-40B4-BE49-F238E27FC236}">
                <a16:creationId xmlns:a16="http://schemas.microsoft.com/office/drawing/2014/main" xmlns="" id="{A64D0244-D276-4969-B7AC-625F243D4F26}"/>
              </a:ext>
            </a:extLst>
          </p:cNvPr>
          <p:cNvSpPr txBox="1">
            <a:spLocks noChangeArrowheads="1"/>
          </p:cNvSpPr>
          <p:nvPr/>
        </p:nvSpPr>
        <p:spPr bwMode="auto">
          <a:xfrm>
            <a:off x="3972146" y="2084944"/>
            <a:ext cx="2686275" cy="553998"/>
          </a:xfrm>
          <a:prstGeom prst="rect">
            <a:avLst/>
          </a:prstGeom>
          <a:solidFill>
            <a:schemeClr val="tx2">
              <a:lumMod val="20000"/>
              <a:lumOff val="80000"/>
            </a:schemeClr>
          </a:solidFill>
          <a:ln>
            <a:noFill/>
          </a:ln>
        </p:spPr>
        <p:txBody>
          <a:bodyPr wrap="square" anchor="ctr">
            <a:spAutoFit/>
          </a:bodyPr>
          <a:lstStyle>
            <a:lvl1pPr>
              <a:lnSpc>
                <a:spcPct val="90000"/>
              </a:lnSpc>
              <a:spcBef>
                <a:spcPts val="1000"/>
              </a:spcBef>
              <a:buFont typeface="Arial" panose="020B0604020202020204" pitchFamily="34" charset="0"/>
              <a:buChar char="•"/>
              <a:defRPr sz="2800">
                <a:solidFill>
                  <a:srgbClr val="003855"/>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rgbClr val="003855"/>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rgbClr val="003855"/>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rgbClr val="003855"/>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rgbClr val="003855"/>
                </a:solidFill>
                <a:latin typeface="Calibri" panose="020F0502020204030204" pitchFamily="34" charset="0"/>
              </a:defRPr>
            </a:lvl9pPr>
          </a:lstStyle>
          <a:p>
            <a:pPr algn="ctr" eaLnBrk="1" hangingPunct="1">
              <a:lnSpc>
                <a:spcPct val="100000"/>
              </a:lnSpc>
              <a:spcBef>
                <a:spcPct val="0"/>
              </a:spcBef>
              <a:buFont typeface="Times New Roman" panose="02020603050405020304" pitchFamily="18" charset="0"/>
              <a:buNone/>
              <a:defRPr/>
            </a:pPr>
            <a:r>
              <a:rPr lang="fr-FR" altLang="fr-FR" sz="1500" b="1" cap="small" dirty="0" smtClean="0">
                <a:solidFill>
                  <a:schemeClr val="tx2"/>
                </a:solidFill>
                <a:latin typeface="+mj-lt"/>
                <a:cs typeface="Arial" panose="020B0604020202020204" pitchFamily="34" charset="0"/>
              </a:rPr>
              <a:t>Propriétaire d’un parc immobilier à exploiter</a:t>
            </a:r>
            <a:endParaRPr lang="fr-FR" altLang="fr-FR" sz="1500" b="1" cap="small" dirty="0">
              <a:solidFill>
                <a:schemeClr val="tx2"/>
              </a:solidFill>
              <a:latin typeface="+mj-lt"/>
              <a:cs typeface="Arial" panose="020B0604020202020204" pitchFamily="34" charset="0"/>
            </a:endParaRPr>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 coins arrondis 20">
            <a:extLst>
              <a:ext uri="{FF2B5EF4-FFF2-40B4-BE49-F238E27FC236}">
                <a16:creationId xmlns:a16="http://schemas.microsoft.com/office/drawing/2014/main" xmlns="" id="{C78A6594-D745-4370-AC97-DF4600A2559F}"/>
              </a:ext>
            </a:extLst>
          </p:cNvPr>
          <p:cNvSpPr/>
          <p:nvPr/>
        </p:nvSpPr>
        <p:spPr>
          <a:xfrm>
            <a:off x="567746" y="3321889"/>
            <a:ext cx="1275736" cy="55822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fr-FR" sz="1200" b="1" dirty="0"/>
              <a:t>Coworking</a:t>
            </a:r>
          </a:p>
        </p:txBody>
      </p:sp>
      <p:sp>
        <p:nvSpPr>
          <p:cNvPr id="35" name="Rectangle : coins arrondis 21">
            <a:extLst>
              <a:ext uri="{FF2B5EF4-FFF2-40B4-BE49-F238E27FC236}">
                <a16:creationId xmlns:a16="http://schemas.microsoft.com/office/drawing/2014/main" xmlns="" id="{DA73AA6D-178B-40E9-A1E7-3370EF3772F6}"/>
              </a:ext>
            </a:extLst>
          </p:cNvPr>
          <p:cNvSpPr/>
          <p:nvPr/>
        </p:nvSpPr>
        <p:spPr>
          <a:xfrm>
            <a:off x="1978284" y="3326756"/>
            <a:ext cx="1275736" cy="55822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fr-FR" sz="1200" b="1" dirty="0"/>
              <a:t>Bureaux opérés</a:t>
            </a:r>
            <a:endParaRPr lang="fr-FR" sz="1200" dirty="0"/>
          </a:p>
        </p:txBody>
      </p:sp>
      <p:sp>
        <p:nvSpPr>
          <p:cNvPr id="36" name="Ellipse 35">
            <a:extLst>
              <a:ext uri="{FF2B5EF4-FFF2-40B4-BE49-F238E27FC236}">
                <a16:creationId xmlns:a16="http://schemas.microsoft.com/office/drawing/2014/main" xmlns="" id="{F5538A51-C12F-49FD-9A41-6C07099C342E}"/>
              </a:ext>
            </a:extLst>
          </p:cNvPr>
          <p:cNvSpPr/>
          <p:nvPr/>
        </p:nvSpPr>
        <p:spPr>
          <a:xfrm>
            <a:off x="1084113" y="3807857"/>
            <a:ext cx="243000" cy="243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r>
              <a:rPr lang="fr-FR" sz="1500" b="1" dirty="0">
                <a:solidFill>
                  <a:schemeClr val="tx2"/>
                </a:solidFill>
              </a:rPr>
              <a:t>1</a:t>
            </a:r>
          </a:p>
        </p:txBody>
      </p:sp>
      <p:sp>
        <p:nvSpPr>
          <p:cNvPr id="37" name="Ellipse 36">
            <a:extLst>
              <a:ext uri="{FF2B5EF4-FFF2-40B4-BE49-F238E27FC236}">
                <a16:creationId xmlns:a16="http://schemas.microsoft.com/office/drawing/2014/main" xmlns="" id="{1ECE8EDE-9A96-4BC1-8465-C377C5D8AD1F}"/>
              </a:ext>
            </a:extLst>
          </p:cNvPr>
          <p:cNvSpPr/>
          <p:nvPr/>
        </p:nvSpPr>
        <p:spPr>
          <a:xfrm>
            <a:off x="2494652" y="3807857"/>
            <a:ext cx="243000" cy="243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r>
              <a:rPr lang="fr-FR" sz="1500" b="1" dirty="0">
                <a:solidFill>
                  <a:schemeClr val="tx2"/>
                </a:solidFill>
              </a:rPr>
              <a:t>2</a:t>
            </a:r>
          </a:p>
        </p:txBody>
      </p:sp>
      <p:cxnSp>
        <p:nvCxnSpPr>
          <p:cNvPr id="38" name="Connecteur droit 37">
            <a:extLst>
              <a:ext uri="{FF2B5EF4-FFF2-40B4-BE49-F238E27FC236}">
                <a16:creationId xmlns:a16="http://schemas.microsoft.com/office/drawing/2014/main" xmlns="" id="{351F253D-912A-40EC-B006-D033F9DA7A1F}"/>
              </a:ext>
            </a:extLst>
          </p:cNvPr>
          <p:cNvCxnSpPr>
            <a:cxnSpLocks/>
          </p:cNvCxnSpPr>
          <p:nvPr/>
        </p:nvCxnSpPr>
        <p:spPr>
          <a:xfrm flipH="1">
            <a:off x="1205614" y="2714800"/>
            <a:ext cx="370407" cy="58932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xmlns="" id="{F1B8CAC7-E54A-4491-9095-587354157EA7}"/>
              </a:ext>
            </a:extLst>
          </p:cNvPr>
          <p:cNvCxnSpPr>
            <a:cxnSpLocks/>
          </p:cNvCxnSpPr>
          <p:nvPr/>
        </p:nvCxnSpPr>
        <p:spPr>
          <a:xfrm flipH="1" flipV="1">
            <a:off x="2232502" y="2714800"/>
            <a:ext cx="370407" cy="58932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Rectangle : coins arrondis 32">
            <a:extLst>
              <a:ext uri="{FF2B5EF4-FFF2-40B4-BE49-F238E27FC236}">
                <a16:creationId xmlns:a16="http://schemas.microsoft.com/office/drawing/2014/main" xmlns="" id="{2A573EE7-AFF5-4214-BEF0-FD811447B241}"/>
              </a:ext>
            </a:extLst>
          </p:cNvPr>
          <p:cNvSpPr/>
          <p:nvPr/>
        </p:nvSpPr>
        <p:spPr>
          <a:xfrm>
            <a:off x="620444" y="2072192"/>
            <a:ext cx="2600525" cy="55822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fr-FR" sz="1200" dirty="0" smtClean="0">
                <a:solidFill>
                  <a:schemeClr val="tx2"/>
                </a:solidFill>
              </a:rPr>
              <a:t>(ou </a:t>
            </a:r>
            <a:r>
              <a:rPr lang="fr-FR" sz="1200" dirty="0">
                <a:solidFill>
                  <a:schemeClr val="tx2"/>
                </a:solidFill>
              </a:rPr>
              <a:t>si le parc est à distance des lieux de résidences des collaborateurs)</a:t>
            </a:r>
          </a:p>
        </p:txBody>
      </p:sp>
      <p:sp>
        <p:nvSpPr>
          <p:cNvPr id="41" name="Rectangle : coins arrondis 36">
            <a:extLst>
              <a:ext uri="{FF2B5EF4-FFF2-40B4-BE49-F238E27FC236}">
                <a16:creationId xmlns:a16="http://schemas.microsoft.com/office/drawing/2014/main" xmlns="" id="{6E2E8297-27FA-4DDC-A352-4E6B913D674E}"/>
              </a:ext>
            </a:extLst>
          </p:cNvPr>
          <p:cNvSpPr/>
          <p:nvPr/>
        </p:nvSpPr>
        <p:spPr>
          <a:xfrm>
            <a:off x="3972147" y="3321889"/>
            <a:ext cx="1275736" cy="55822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defRPr/>
            </a:pPr>
            <a:r>
              <a:rPr lang="fr-FR" sz="1200" b="1" dirty="0"/>
              <a:t>Corpoworking</a:t>
            </a:r>
          </a:p>
        </p:txBody>
      </p:sp>
      <p:sp>
        <p:nvSpPr>
          <p:cNvPr id="42" name="Rectangle : coins arrondis 37">
            <a:extLst>
              <a:ext uri="{FF2B5EF4-FFF2-40B4-BE49-F238E27FC236}">
                <a16:creationId xmlns:a16="http://schemas.microsoft.com/office/drawing/2014/main" xmlns="" id="{78E5A7FF-ADB2-4BB6-B3DB-0F158FD2DA7D}"/>
              </a:ext>
            </a:extLst>
          </p:cNvPr>
          <p:cNvSpPr/>
          <p:nvPr/>
        </p:nvSpPr>
        <p:spPr>
          <a:xfrm>
            <a:off x="5382685" y="3326756"/>
            <a:ext cx="1275736" cy="55822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27000" rIns="0" bIns="27000" rtlCol="0" anchor="ctr"/>
          <a:lstStyle/>
          <a:p>
            <a:pPr algn="ctr"/>
            <a:r>
              <a:rPr lang="fr-FR" sz="1200" b="1" dirty="0"/>
              <a:t>Gestionnaires d’espaces</a:t>
            </a:r>
          </a:p>
        </p:txBody>
      </p:sp>
      <p:sp>
        <p:nvSpPr>
          <p:cNvPr id="43" name="Ellipse 42">
            <a:extLst>
              <a:ext uri="{FF2B5EF4-FFF2-40B4-BE49-F238E27FC236}">
                <a16:creationId xmlns:a16="http://schemas.microsoft.com/office/drawing/2014/main" xmlns="" id="{76441D2F-D7E1-4527-B22D-B00E8916364B}"/>
              </a:ext>
            </a:extLst>
          </p:cNvPr>
          <p:cNvSpPr/>
          <p:nvPr/>
        </p:nvSpPr>
        <p:spPr>
          <a:xfrm>
            <a:off x="4488514" y="3807857"/>
            <a:ext cx="243000" cy="243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r>
              <a:rPr lang="fr-FR" sz="1500" b="1" dirty="0">
                <a:solidFill>
                  <a:schemeClr val="tx2"/>
                </a:solidFill>
              </a:rPr>
              <a:t>3</a:t>
            </a:r>
          </a:p>
        </p:txBody>
      </p:sp>
      <p:sp>
        <p:nvSpPr>
          <p:cNvPr id="44" name="Ellipse 43">
            <a:extLst>
              <a:ext uri="{FF2B5EF4-FFF2-40B4-BE49-F238E27FC236}">
                <a16:creationId xmlns:a16="http://schemas.microsoft.com/office/drawing/2014/main" xmlns="" id="{D2F2F169-052B-4E32-93F3-4A8E04535A35}"/>
              </a:ext>
            </a:extLst>
          </p:cNvPr>
          <p:cNvSpPr/>
          <p:nvPr/>
        </p:nvSpPr>
        <p:spPr>
          <a:xfrm>
            <a:off x="5899052" y="3807857"/>
            <a:ext cx="243000" cy="243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r>
              <a:rPr lang="fr-FR" sz="1500" b="1" dirty="0">
                <a:solidFill>
                  <a:schemeClr val="tx2"/>
                </a:solidFill>
              </a:rPr>
              <a:t>4</a:t>
            </a:r>
          </a:p>
        </p:txBody>
      </p:sp>
      <p:cxnSp>
        <p:nvCxnSpPr>
          <p:cNvPr id="45" name="Connecteur droit 44">
            <a:extLst>
              <a:ext uri="{FF2B5EF4-FFF2-40B4-BE49-F238E27FC236}">
                <a16:creationId xmlns:a16="http://schemas.microsoft.com/office/drawing/2014/main" xmlns="" id="{7AFA82CE-127E-4B55-8C7E-9775C5BD2F95}"/>
              </a:ext>
            </a:extLst>
          </p:cNvPr>
          <p:cNvCxnSpPr>
            <a:cxnSpLocks/>
          </p:cNvCxnSpPr>
          <p:nvPr/>
        </p:nvCxnSpPr>
        <p:spPr>
          <a:xfrm flipH="1">
            <a:off x="4610015" y="2714800"/>
            <a:ext cx="370407" cy="58932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xmlns="" id="{C4ECC6F7-E313-45AE-BA19-128C1AD4DC1D}"/>
              </a:ext>
            </a:extLst>
          </p:cNvPr>
          <p:cNvCxnSpPr>
            <a:cxnSpLocks/>
          </p:cNvCxnSpPr>
          <p:nvPr/>
        </p:nvCxnSpPr>
        <p:spPr>
          <a:xfrm flipH="1" flipV="1">
            <a:off x="5636903" y="2714800"/>
            <a:ext cx="370407" cy="58932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26017"/>
          <a:stretch/>
        </p:blipFill>
        <p:spPr>
          <a:xfrm>
            <a:off x="7020272" y="879962"/>
            <a:ext cx="2123728" cy="3827398"/>
          </a:xfrm>
          <a:prstGeom prst="rect">
            <a:avLst/>
          </a:prstGeom>
        </p:spPr>
      </p:pic>
    </p:spTree>
    <p:extLst>
      <p:ext uri="{BB962C8B-B14F-4D97-AF65-F5344CB8AC3E}">
        <p14:creationId xmlns:p14="http://schemas.microsoft.com/office/powerpoint/2010/main" val="621855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pPr marL="0" indent="0">
              <a:buNone/>
            </a:pPr>
            <a:r>
              <a:rPr lang="fr-FR" dirty="0" smtClean="0"/>
              <a:t>L’offre de </a:t>
            </a:r>
            <a:r>
              <a:rPr lang="fr-FR" dirty="0" err="1" smtClean="0"/>
              <a:t>coworking</a:t>
            </a:r>
            <a:endParaRPr lang="fr-FR" dirty="0" smtClean="0"/>
          </a:p>
          <a:p>
            <a:pPr marL="0" lvl="1" indent="0">
              <a:buNone/>
            </a:pPr>
            <a:r>
              <a:rPr lang="fr-FR" dirty="0" smtClean="0"/>
              <a:t>De quoi parle-t-on ?</a:t>
            </a:r>
            <a:endParaRPr lang="fr-FR" dirty="0"/>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6</a:t>
            </a:fld>
            <a:endParaRPr lang="fr-FR" dirty="0"/>
          </a:p>
        </p:txBody>
      </p:sp>
      <p:sp>
        <p:nvSpPr>
          <p:cNvPr id="11" name="ZoneTexte 10"/>
          <p:cNvSpPr txBox="1"/>
          <p:nvPr/>
        </p:nvSpPr>
        <p:spPr>
          <a:xfrm>
            <a:off x="3312000" y="2917429"/>
            <a:ext cx="5040560" cy="1107996"/>
          </a:xfrm>
          <a:prstGeom prst="rect">
            <a:avLst/>
          </a:prstGeom>
          <a:noFill/>
        </p:spPr>
        <p:txBody>
          <a:bodyPr wrap="square" rtlCol="0">
            <a:spAutoFit/>
          </a:bodyPr>
          <a:lstStyle/>
          <a:p>
            <a:pPr algn="just"/>
            <a:r>
              <a:rPr lang="fr-FR" sz="1100" dirty="0">
                <a:solidFill>
                  <a:schemeClr val="bg1"/>
                </a:solidFill>
              </a:rPr>
              <a:t>Au-delà des deux premières conditions, </a:t>
            </a:r>
            <a:r>
              <a:rPr lang="fr-FR" sz="1100" b="1" dirty="0">
                <a:solidFill>
                  <a:schemeClr val="bg1"/>
                </a:solidFill>
              </a:rPr>
              <a:t>la troisième condition liée au bouleversement de l’économie générale du contrat doit être clairement démontrée par le cocontractant qui s’en prévaut.</a:t>
            </a:r>
            <a:r>
              <a:rPr lang="fr-FR" sz="1100" dirty="0">
                <a:solidFill>
                  <a:schemeClr val="bg1"/>
                </a:solidFill>
              </a:rPr>
              <a:t> </a:t>
            </a:r>
          </a:p>
          <a:p>
            <a:pPr algn="just"/>
            <a:r>
              <a:rPr lang="fr-FR" sz="1100" dirty="0">
                <a:solidFill>
                  <a:schemeClr val="bg1"/>
                </a:solidFill>
              </a:rPr>
              <a:t> </a:t>
            </a:r>
          </a:p>
          <a:p>
            <a:pPr algn="just"/>
            <a:r>
              <a:rPr lang="fr-FR" sz="1100" b="1" dirty="0">
                <a:solidFill>
                  <a:schemeClr val="bg1"/>
                </a:solidFill>
              </a:rPr>
              <a:t>Le titulaire ne peut invoquer un simple manque à gagner ou même une disparition totale de son bénéfice.</a:t>
            </a:r>
            <a:endParaRPr lang="fr-FR" sz="1100" dirty="0">
              <a:solidFill>
                <a:schemeClr val="bg1"/>
              </a:solidFill>
            </a:endParaRPr>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4" name="Image 23">
            <a:extLst>
              <a:ext uri="{FF2B5EF4-FFF2-40B4-BE49-F238E27FC236}">
                <a16:creationId xmlns:a16="http://schemas.microsoft.com/office/drawing/2014/main" xmlns="" id="{06B0746E-3644-0103-0444-911A36AB43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552" y="819033"/>
            <a:ext cx="7364714" cy="3718224"/>
          </a:xfrm>
          <a:prstGeom prst="rect">
            <a:avLst/>
          </a:prstGeom>
        </p:spPr>
      </p:pic>
      <p:sp>
        <p:nvSpPr>
          <p:cNvPr id="25" name="ZoneTexte 24">
            <a:extLst>
              <a:ext uri="{FF2B5EF4-FFF2-40B4-BE49-F238E27FC236}">
                <a16:creationId xmlns:a16="http://schemas.microsoft.com/office/drawing/2014/main" xmlns="" id="{3E4A9373-404A-401C-8801-B523D2D37A9E}"/>
              </a:ext>
            </a:extLst>
          </p:cNvPr>
          <p:cNvSpPr txBox="1"/>
          <p:nvPr/>
        </p:nvSpPr>
        <p:spPr>
          <a:xfrm>
            <a:off x="6660232" y="4587974"/>
            <a:ext cx="2232248" cy="272863"/>
          </a:xfrm>
          <a:prstGeom prst="rect">
            <a:avLst/>
          </a:prstGeom>
        </p:spPr>
        <p:txBody>
          <a:bodyPr vert="horz" lIns="0" tIns="0" rIns="0" bIns="0" rtlCol="0">
            <a:noAutofit/>
          </a:bodyPr>
          <a:lstStyle>
            <a:lvl1pPr indent="0">
              <a:lnSpc>
                <a:spcPct val="100000"/>
              </a:lnSpc>
              <a:spcBef>
                <a:spcPts val="300"/>
              </a:spcBef>
              <a:spcAft>
                <a:spcPts val="600"/>
              </a:spcAft>
              <a:buFont typeface="Arial" panose="020B0604020202020204" pitchFamily="34" charset="0"/>
              <a:buNone/>
              <a:defRPr sz="1200"/>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r>
              <a:rPr lang="fr-FR" sz="900" i="1" dirty="0"/>
              <a:t>Source : </a:t>
            </a:r>
            <a:r>
              <a:rPr lang="fr-FR" sz="900" i="1" dirty="0" smtClean="0"/>
              <a:t>Néo-Nomade étude avril 2022</a:t>
            </a:r>
            <a:endParaRPr lang="fr-FR" sz="900" i="1" dirty="0"/>
          </a:p>
        </p:txBody>
      </p:sp>
    </p:spTree>
    <p:extLst>
      <p:ext uri="{BB962C8B-B14F-4D97-AF65-F5344CB8AC3E}">
        <p14:creationId xmlns:p14="http://schemas.microsoft.com/office/powerpoint/2010/main" val="3836755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pPr marL="0" indent="0">
              <a:buNone/>
            </a:pPr>
            <a:r>
              <a:rPr lang="fr-FR" dirty="0" smtClean="0"/>
              <a:t>Répartition des </a:t>
            </a:r>
            <a:r>
              <a:rPr lang="fr-FR" dirty="0" err="1" smtClean="0"/>
              <a:t>coworking</a:t>
            </a:r>
            <a:r>
              <a:rPr lang="fr-FR" dirty="0" smtClean="0"/>
              <a:t> en France</a:t>
            </a:r>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7</a:t>
            </a:fld>
            <a:endParaRPr lang="fr-FR" dirty="0"/>
          </a:p>
        </p:txBody>
      </p:sp>
      <p:sp>
        <p:nvSpPr>
          <p:cNvPr id="11" name="ZoneTexte 10"/>
          <p:cNvSpPr txBox="1"/>
          <p:nvPr/>
        </p:nvSpPr>
        <p:spPr>
          <a:xfrm>
            <a:off x="3312000" y="2917429"/>
            <a:ext cx="5040560" cy="1107996"/>
          </a:xfrm>
          <a:prstGeom prst="rect">
            <a:avLst/>
          </a:prstGeom>
          <a:noFill/>
        </p:spPr>
        <p:txBody>
          <a:bodyPr wrap="square" rtlCol="0">
            <a:spAutoFit/>
          </a:bodyPr>
          <a:lstStyle/>
          <a:p>
            <a:pPr algn="just"/>
            <a:r>
              <a:rPr lang="fr-FR" sz="1100" dirty="0">
                <a:solidFill>
                  <a:schemeClr val="bg1"/>
                </a:solidFill>
              </a:rPr>
              <a:t>Au-delà des deux premières conditions, </a:t>
            </a:r>
            <a:r>
              <a:rPr lang="fr-FR" sz="1100" b="1" dirty="0">
                <a:solidFill>
                  <a:schemeClr val="bg1"/>
                </a:solidFill>
              </a:rPr>
              <a:t>la troisième condition liée au bouleversement de l’économie générale du contrat doit être clairement démontrée par le cocontractant qui s’en prévaut.</a:t>
            </a:r>
            <a:r>
              <a:rPr lang="fr-FR" sz="1100" dirty="0">
                <a:solidFill>
                  <a:schemeClr val="bg1"/>
                </a:solidFill>
              </a:rPr>
              <a:t> </a:t>
            </a:r>
          </a:p>
          <a:p>
            <a:pPr algn="just"/>
            <a:r>
              <a:rPr lang="fr-FR" sz="1100" dirty="0">
                <a:solidFill>
                  <a:schemeClr val="bg1"/>
                </a:solidFill>
              </a:rPr>
              <a:t> </a:t>
            </a:r>
          </a:p>
          <a:p>
            <a:pPr algn="just"/>
            <a:r>
              <a:rPr lang="fr-FR" sz="1100" b="1" dirty="0">
                <a:solidFill>
                  <a:schemeClr val="bg1"/>
                </a:solidFill>
              </a:rPr>
              <a:t>Le titulaire ne peut invoquer un simple manque à gagner ou même une disparition totale de son bénéfice.</a:t>
            </a:r>
            <a:endParaRPr lang="fr-FR" sz="1100" dirty="0">
              <a:solidFill>
                <a:schemeClr val="bg1"/>
              </a:solidFill>
            </a:endParaRPr>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6" descr="cartographie des esapces de coworking en France">
            <a:extLst>
              <a:ext uri="{FF2B5EF4-FFF2-40B4-BE49-F238E27FC236}">
                <a16:creationId xmlns:a16="http://schemas.microsoft.com/office/drawing/2014/main" xmlns="" id="{369E4A9E-D67E-4B61-91A7-C93F776456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5775" y="1131590"/>
            <a:ext cx="4005150" cy="360990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xmlns="" id="{4F1857E5-A078-49A6-8852-9F6A93E339E3}"/>
              </a:ext>
            </a:extLst>
          </p:cNvPr>
          <p:cNvSpPr txBox="1"/>
          <p:nvPr/>
        </p:nvSpPr>
        <p:spPr>
          <a:xfrm>
            <a:off x="4721846" y="2223198"/>
            <a:ext cx="4005150" cy="1590152"/>
          </a:xfrm>
          <a:prstGeom prst="rect">
            <a:avLst/>
          </a:prstGeom>
          <a:noFill/>
          <a:ln>
            <a:solidFill>
              <a:schemeClr val="tx2"/>
            </a:solidFill>
          </a:ln>
        </p:spPr>
        <p:txBody>
          <a:bodyPr wrap="square" lIns="27000" rIns="27000" anchor="ctr">
            <a:noAutofit/>
          </a:bodyPr>
          <a:lstStyle/>
          <a:p>
            <a:pPr marL="162000" lvl="1">
              <a:spcBef>
                <a:spcPts val="225"/>
              </a:spcBef>
              <a:spcAft>
                <a:spcPts val="450"/>
              </a:spcAft>
            </a:pPr>
            <a:r>
              <a:rPr lang="fr-FR" sz="900" dirty="0"/>
              <a:t>Une analyse de la répartition des espaces de coworking français au regard de la densité communale (</a:t>
            </a:r>
            <a:r>
              <a:rPr lang="fr-FR" sz="900" dirty="0">
                <a:hlinkClick r:id="rId3">
                  <a:extLst>
                    <a:ext uri="{A12FA001-AC4F-418D-AE19-62706E023703}">
                      <ahyp:hlinkClr xmlns:ahyp="http://schemas.microsoft.com/office/drawing/2018/hyperlinkcolor" xmlns="" val="tx"/>
                    </a:ext>
                  </a:extLst>
                </a:hlinkClick>
              </a:rPr>
              <a:t>Insee</a:t>
            </a:r>
            <a:r>
              <a:rPr lang="fr-FR" sz="900" dirty="0"/>
              <a:t>) montre que </a:t>
            </a:r>
            <a:r>
              <a:rPr lang="fr-FR" sz="900" b="1" dirty="0"/>
              <a:t>31% des espaces de coworking sont situés hors des zones densément peuplées :</a:t>
            </a:r>
          </a:p>
          <a:p>
            <a:pPr marL="324000" lvl="1" indent="-162000">
              <a:spcBef>
                <a:spcPts val="225"/>
              </a:spcBef>
              <a:spcAft>
                <a:spcPts val="450"/>
              </a:spcAft>
              <a:buFont typeface="Arial" panose="020B0604020202020204" pitchFamily="34" charset="0"/>
              <a:buChar char="•"/>
            </a:pPr>
            <a:r>
              <a:rPr lang="fr-FR" sz="900" b="1" dirty="0"/>
              <a:t>66% Densément peuplée </a:t>
            </a:r>
            <a:r>
              <a:rPr lang="fr-FR" sz="900" dirty="0"/>
              <a:t>(zone 1)</a:t>
            </a:r>
          </a:p>
          <a:p>
            <a:pPr marL="324000" lvl="1" indent="-162000">
              <a:spcBef>
                <a:spcPts val="225"/>
              </a:spcBef>
              <a:spcAft>
                <a:spcPts val="450"/>
              </a:spcAft>
              <a:buFont typeface="Arial" panose="020B0604020202020204" pitchFamily="34" charset="0"/>
              <a:buChar char="•"/>
            </a:pPr>
            <a:r>
              <a:rPr lang="fr-FR" sz="900" b="1" dirty="0"/>
              <a:t>8% Densité intermédiaire </a:t>
            </a:r>
            <a:r>
              <a:rPr lang="fr-FR" sz="900" dirty="0"/>
              <a:t>(zone 2)</a:t>
            </a:r>
          </a:p>
          <a:p>
            <a:pPr marL="324000" lvl="1" indent="-162000">
              <a:spcBef>
                <a:spcPts val="225"/>
              </a:spcBef>
              <a:spcAft>
                <a:spcPts val="450"/>
              </a:spcAft>
              <a:buFont typeface="Arial" panose="020B0604020202020204" pitchFamily="34" charset="0"/>
              <a:buChar char="•"/>
            </a:pPr>
            <a:r>
              <a:rPr lang="fr-FR" sz="900" b="1" dirty="0"/>
              <a:t>11% Peu dense </a:t>
            </a:r>
            <a:r>
              <a:rPr lang="fr-FR" sz="900" dirty="0"/>
              <a:t>(zone 3)</a:t>
            </a:r>
          </a:p>
          <a:p>
            <a:pPr marL="324000" lvl="1" indent="-162000">
              <a:spcBef>
                <a:spcPts val="225"/>
              </a:spcBef>
              <a:spcAft>
                <a:spcPts val="450"/>
              </a:spcAft>
              <a:buFont typeface="Arial" panose="020B0604020202020204" pitchFamily="34" charset="0"/>
              <a:buChar char="•"/>
            </a:pPr>
            <a:r>
              <a:rPr lang="fr-FR" sz="900" b="1" dirty="0"/>
              <a:t>2% Très peu dense </a:t>
            </a:r>
            <a:r>
              <a:rPr lang="fr-FR" sz="900" dirty="0"/>
              <a:t>(zone 4)</a:t>
            </a:r>
          </a:p>
        </p:txBody>
      </p:sp>
      <p:sp>
        <p:nvSpPr>
          <p:cNvPr id="13" name="ZoneTexte 12">
            <a:extLst>
              <a:ext uri="{FF2B5EF4-FFF2-40B4-BE49-F238E27FC236}">
                <a16:creationId xmlns:a16="http://schemas.microsoft.com/office/drawing/2014/main" xmlns="" id="{3E4A9373-404A-401C-8801-B523D2D37A9E}"/>
              </a:ext>
            </a:extLst>
          </p:cNvPr>
          <p:cNvSpPr txBox="1"/>
          <p:nvPr/>
        </p:nvSpPr>
        <p:spPr>
          <a:xfrm>
            <a:off x="7601500" y="4587974"/>
            <a:ext cx="1290980" cy="272863"/>
          </a:xfrm>
          <a:prstGeom prst="rect">
            <a:avLst/>
          </a:prstGeom>
        </p:spPr>
        <p:txBody>
          <a:bodyPr vert="horz" lIns="0" tIns="0" rIns="0" bIns="0" rtlCol="0">
            <a:noAutofit/>
          </a:bodyPr>
          <a:lstStyle>
            <a:lvl1pPr indent="0">
              <a:lnSpc>
                <a:spcPct val="100000"/>
              </a:lnSpc>
              <a:spcBef>
                <a:spcPts val="300"/>
              </a:spcBef>
              <a:spcAft>
                <a:spcPts val="600"/>
              </a:spcAft>
              <a:buFont typeface="Arial" panose="020B0604020202020204" pitchFamily="34" charset="0"/>
              <a:buNone/>
              <a:defRPr sz="1200"/>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r>
              <a:rPr lang="fr-FR" sz="900" i="1" dirty="0"/>
              <a:t>Source : Néo-Nomade</a:t>
            </a:r>
          </a:p>
        </p:txBody>
      </p:sp>
    </p:spTree>
    <p:extLst>
      <p:ext uri="{BB962C8B-B14F-4D97-AF65-F5344CB8AC3E}">
        <p14:creationId xmlns:p14="http://schemas.microsoft.com/office/powerpoint/2010/main" val="2933633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xmlns="" id="{B3C56B02-28FD-4BB4-8908-A9C952DA49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1960" y="483518"/>
            <a:ext cx="2547987" cy="4211450"/>
          </a:xfrm>
          <a:prstGeom prst="rect">
            <a:avLst/>
          </a:prstGeom>
        </p:spPr>
      </p:pic>
      <p:sp>
        <p:nvSpPr>
          <p:cNvPr id="8" name="Espace réservé du texte 7"/>
          <p:cNvSpPr>
            <a:spLocks noGrp="1"/>
          </p:cNvSpPr>
          <p:nvPr>
            <p:ph type="body" sz="quarter" idx="13"/>
          </p:nvPr>
        </p:nvSpPr>
        <p:spPr/>
        <p:txBody>
          <a:bodyPr/>
          <a:lstStyle/>
          <a:p>
            <a:pPr marL="0" indent="0">
              <a:buNone/>
            </a:pPr>
            <a:r>
              <a:rPr lang="fr-FR" dirty="0" smtClean="0"/>
              <a:t>Répartition des </a:t>
            </a:r>
            <a:r>
              <a:rPr lang="fr-FR" dirty="0" err="1" smtClean="0"/>
              <a:t>coworking</a:t>
            </a:r>
            <a:r>
              <a:rPr lang="fr-FR" dirty="0" smtClean="0"/>
              <a:t> en France</a:t>
            </a:r>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8</a:t>
            </a:fld>
            <a:endParaRPr lang="fr-FR" dirty="0"/>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xmlns="" id="{3E4A9373-404A-401C-8801-B523D2D37A9E}"/>
              </a:ext>
            </a:extLst>
          </p:cNvPr>
          <p:cNvSpPr txBox="1"/>
          <p:nvPr/>
        </p:nvSpPr>
        <p:spPr>
          <a:xfrm>
            <a:off x="6876256" y="4299942"/>
            <a:ext cx="1944216" cy="272863"/>
          </a:xfrm>
          <a:prstGeom prst="rect">
            <a:avLst/>
          </a:prstGeom>
        </p:spPr>
        <p:txBody>
          <a:bodyPr vert="horz" lIns="0" tIns="0" rIns="0" bIns="0" rtlCol="0">
            <a:noAutofit/>
          </a:bodyPr>
          <a:lstStyle>
            <a:lvl1pPr indent="0">
              <a:lnSpc>
                <a:spcPct val="100000"/>
              </a:lnSpc>
              <a:spcBef>
                <a:spcPts val="300"/>
              </a:spcBef>
              <a:spcAft>
                <a:spcPts val="600"/>
              </a:spcAft>
              <a:buFont typeface="Arial" panose="020B0604020202020204" pitchFamily="34" charset="0"/>
              <a:buNone/>
              <a:defRPr sz="1200"/>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r>
              <a:rPr lang="fr-FR" sz="900" i="1" dirty="0"/>
              <a:t>Source : « </a:t>
            </a:r>
            <a:r>
              <a:rPr lang="fr-FR" sz="900" i="1" dirty="0" err="1"/>
              <a:t>Ubiqdata</a:t>
            </a:r>
            <a:r>
              <a:rPr lang="fr-FR" sz="900" i="1" dirty="0"/>
              <a:t> : édition 2022 – Le baromètre qui éclaire le marché du bureau »</a:t>
            </a:r>
          </a:p>
        </p:txBody>
      </p:sp>
      <p:pic>
        <p:nvPicPr>
          <p:cNvPr id="12" name="Image 11">
            <a:extLst>
              <a:ext uri="{FF2B5EF4-FFF2-40B4-BE49-F238E27FC236}">
                <a16:creationId xmlns:a16="http://schemas.microsoft.com/office/drawing/2014/main" xmlns="" id="{65A83906-D8B1-4A58-A993-9EB7A2E084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1680" y="379164"/>
            <a:ext cx="2675222" cy="4352826"/>
          </a:xfrm>
          <a:prstGeom prst="rect">
            <a:avLst/>
          </a:prstGeom>
        </p:spPr>
      </p:pic>
      <p:pic>
        <p:nvPicPr>
          <p:cNvPr id="15" name="Image 14">
            <a:extLst>
              <a:ext uri="{FF2B5EF4-FFF2-40B4-BE49-F238E27FC236}">
                <a16:creationId xmlns:a16="http://schemas.microsoft.com/office/drawing/2014/main" xmlns="" id="{B88BF920-0218-413A-82B9-1174083FBE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31840" y="483518"/>
            <a:ext cx="2180493" cy="263769"/>
          </a:xfrm>
          <a:prstGeom prst="rect">
            <a:avLst/>
          </a:prstGeom>
        </p:spPr>
      </p:pic>
    </p:spTree>
    <p:extLst>
      <p:ext uri="{BB962C8B-B14F-4D97-AF65-F5344CB8AC3E}">
        <p14:creationId xmlns:p14="http://schemas.microsoft.com/office/powerpoint/2010/main" val="4008406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xmlns="" id="{65A83906-D8B1-4A58-A993-9EB7A2E084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78653" y="411510"/>
            <a:ext cx="4285347" cy="4322200"/>
          </a:xfrm>
          <a:prstGeom prst="rect">
            <a:avLst/>
          </a:prstGeom>
        </p:spPr>
      </p:pic>
      <p:sp>
        <p:nvSpPr>
          <p:cNvPr id="8" name="Espace réservé du texte 7"/>
          <p:cNvSpPr>
            <a:spLocks noGrp="1"/>
          </p:cNvSpPr>
          <p:nvPr>
            <p:ph type="body" sz="quarter" idx="13"/>
          </p:nvPr>
        </p:nvSpPr>
        <p:spPr/>
        <p:txBody>
          <a:bodyPr/>
          <a:lstStyle/>
          <a:p>
            <a:pPr marL="0" indent="0">
              <a:buNone/>
            </a:pPr>
            <a:r>
              <a:rPr lang="fr-FR" dirty="0" smtClean="0"/>
              <a:t>Les plus gros acteurs du </a:t>
            </a:r>
            <a:r>
              <a:rPr lang="fr-FR" dirty="0" err="1" smtClean="0"/>
              <a:t>coworking</a:t>
            </a:r>
            <a:endParaRPr lang="fr-FR" dirty="0" smtClean="0"/>
          </a:p>
        </p:txBody>
      </p:sp>
      <p:sp>
        <p:nvSpPr>
          <p:cNvPr id="2" name="Espace réservé de la date 1"/>
          <p:cNvSpPr>
            <a:spLocks noGrp="1"/>
          </p:cNvSpPr>
          <p:nvPr>
            <p:ph type="dt" sz="half" idx="10"/>
          </p:nvPr>
        </p:nvSpPr>
        <p:spPr/>
        <p:txBody>
          <a:bodyPr/>
          <a:lstStyle/>
          <a:p>
            <a:pPr algn="r"/>
            <a:fld id="{5810816E-DCFB-4DDA-8573-E30273218DD3}" type="datetime1">
              <a:rPr lang="fr-FR" cap="all" smtClean="0"/>
              <a:t>11/03/2024</a:t>
            </a:fld>
            <a:endParaRPr lang="fr-FR" cap="all" dirty="0"/>
          </a:p>
        </p:txBody>
      </p:sp>
      <p:sp>
        <p:nvSpPr>
          <p:cNvPr id="3" name="Espace réservé du pied de page 2"/>
          <p:cNvSpPr>
            <a:spLocks noGrp="1"/>
          </p:cNvSpPr>
          <p:nvPr>
            <p:ph type="ftr" sz="quarter" idx="11"/>
          </p:nvPr>
        </p:nvSpPr>
        <p:spPr/>
        <p:txBody>
          <a:bodyPr/>
          <a:lstStyle/>
          <a:p>
            <a:r>
              <a:rPr lang="fr-FR" dirty="0"/>
              <a:t>Direction Générale des Finances Publiques / Direction de l'Immobilier de l'Etat</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9</a:t>
            </a:fld>
            <a:endParaRPr lang="fr-FR" dirty="0"/>
          </a:p>
        </p:txBody>
      </p:sp>
      <p:cxnSp>
        <p:nvCxnSpPr>
          <p:cNvPr id="29" name="Connecteur droit 28">
            <a:extLst>
              <a:ext uri="{FF2B5EF4-FFF2-40B4-BE49-F238E27FC236}">
                <a16:creationId xmlns:a16="http://schemas.microsoft.com/office/drawing/2014/main" xmlns="" id="{BB10C47D-81D0-45ED-8A94-E5043D5430DD}"/>
              </a:ext>
            </a:extLst>
          </p:cNvPr>
          <p:cNvCxnSpPr/>
          <p:nvPr/>
        </p:nvCxnSpPr>
        <p:spPr>
          <a:xfrm>
            <a:off x="4537472" y="1050132"/>
            <a:ext cx="0" cy="3240881"/>
          </a:xfrm>
          <a:prstGeom prst="line">
            <a:avLst/>
          </a:prstGeom>
          <a:ln>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xmlns="" id="{3E4A9373-404A-401C-8801-B523D2D37A9E}"/>
              </a:ext>
            </a:extLst>
          </p:cNvPr>
          <p:cNvSpPr txBox="1"/>
          <p:nvPr/>
        </p:nvSpPr>
        <p:spPr>
          <a:xfrm>
            <a:off x="6876256" y="4299942"/>
            <a:ext cx="1944216" cy="272863"/>
          </a:xfrm>
          <a:prstGeom prst="rect">
            <a:avLst/>
          </a:prstGeom>
        </p:spPr>
        <p:txBody>
          <a:bodyPr vert="horz" lIns="0" tIns="0" rIns="0" bIns="0" rtlCol="0">
            <a:noAutofit/>
          </a:bodyPr>
          <a:lstStyle>
            <a:lvl1pPr indent="0">
              <a:lnSpc>
                <a:spcPct val="100000"/>
              </a:lnSpc>
              <a:spcBef>
                <a:spcPts val="300"/>
              </a:spcBef>
              <a:spcAft>
                <a:spcPts val="600"/>
              </a:spcAft>
              <a:buFont typeface="Arial" panose="020B0604020202020204" pitchFamily="34" charset="0"/>
              <a:buNone/>
              <a:defRPr sz="1200"/>
            </a:lvl1pPr>
            <a:lvl2pPr marL="432000" indent="-216000">
              <a:lnSpc>
                <a:spcPct val="100000"/>
              </a:lnSpc>
              <a:spcBef>
                <a:spcPts val="300"/>
              </a:spcBef>
              <a:spcAft>
                <a:spcPts val="600"/>
              </a:spcAft>
              <a:buFont typeface="Arial" panose="020B0604020202020204" pitchFamily="34" charset="0"/>
              <a:buChar char="•"/>
              <a:defRPr sz="1600"/>
            </a:lvl2pPr>
            <a:lvl3pPr marL="648000" indent="-216000">
              <a:lnSpc>
                <a:spcPct val="100000"/>
              </a:lnSpc>
              <a:spcBef>
                <a:spcPts val="300"/>
              </a:spcBef>
              <a:spcAft>
                <a:spcPts val="600"/>
              </a:spcAft>
              <a:buFont typeface="Arial" panose="020B0604020202020204" pitchFamily="34" charset="0"/>
              <a:buChar char="•"/>
              <a:defRPr sz="1600"/>
            </a:lvl3pPr>
            <a:lvl4pPr marL="0" indent="0">
              <a:lnSpc>
                <a:spcPct val="100000"/>
              </a:lnSpc>
              <a:spcBef>
                <a:spcPts val="300"/>
              </a:spcBef>
              <a:spcAft>
                <a:spcPts val="600"/>
              </a:spcAft>
              <a:buFont typeface="Arial" panose="020B0604020202020204" pitchFamily="34" charset="0"/>
              <a:buChar char="​"/>
              <a:defRPr sz="2000" b="1">
                <a:solidFill>
                  <a:schemeClr val="tx2"/>
                </a:solidFill>
              </a:defRPr>
            </a:lvl4pPr>
            <a:lvl5pPr marL="0" indent="0">
              <a:lnSpc>
                <a:spcPct val="100000"/>
              </a:lnSpc>
              <a:spcBef>
                <a:spcPts val="300"/>
              </a:spcBef>
              <a:spcAft>
                <a:spcPts val="600"/>
              </a:spcAft>
              <a:buFont typeface="Arial" panose="020B0604020202020204" pitchFamily="34" charset="0"/>
              <a:buChar char="​"/>
              <a:tabLst/>
              <a:defRPr sz="1600"/>
            </a:lvl5pPr>
            <a:lvl6pPr marL="108000" indent="-108000">
              <a:lnSpc>
                <a:spcPct val="100000"/>
              </a:lnSpc>
              <a:spcBef>
                <a:spcPts val="0"/>
              </a:spcBef>
              <a:spcAft>
                <a:spcPts val="600"/>
              </a:spcAft>
              <a:buFont typeface="Arial" panose="020B0604020202020204" pitchFamily="34" charset="0"/>
              <a:buChar char="•"/>
              <a:defRPr sz="1000"/>
            </a:lvl6pPr>
            <a:lvl7pPr marL="0" indent="0">
              <a:lnSpc>
                <a:spcPct val="100000"/>
              </a:lnSpc>
              <a:spcBef>
                <a:spcPts val="300"/>
              </a:spcBef>
              <a:spcAft>
                <a:spcPts val="600"/>
              </a:spcAft>
              <a:buFont typeface="Arial" panose="020B0604020202020204" pitchFamily="34" charset="0"/>
              <a:buChar char="​"/>
              <a:defRPr sz="1000" b="1" baseline="0">
                <a:solidFill>
                  <a:schemeClr val="tx2"/>
                </a:solidFill>
              </a:defRPr>
            </a:lvl7pPr>
            <a:lvl8pPr marL="0" indent="0">
              <a:lnSpc>
                <a:spcPct val="100000"/>
              </a:lnSpc>
              <a:spcBef>
                <a:spcPts val="300"/>
              </a:spcBef>
              <a:spcAft>
                <a:spcPts val="600"/>
              </a:spcAft>
              <a:buFont typeface="Arial" panose="020B0604020202020204" pitchFamily="34" charset="0"/>
              <a:buChar char="​"/>
              <a:defRPr sz="1000"/>
            </a:lvl8pPr>
            <a:lvl9pPr marL="0" indent="0">
              <a:lnSpc>
                <a:spcPct val="90000"/>
              </a:lnSpc>
              <a:spcBef>
                <a:spcPts val="2400"/>
              </a:spcBef>
              <a:spcAft>
                <a:spcPts val="1200"/>
              </a:spcAft>
              <a:buFont typeface="Arial" panose="020B0604020202020204" pitchFamily="34" charset="0"/>
              <a:buChar char="​"/>
              <a:defRPr sz="4400" baseline="0">
                <a:solidFill>
                  <a:schemeClr val="tx2"/>
                </a:solidFill>
                <a:latin typeface="+mj-lt"/>
              </a:defRPr>
            </a:lvl9pPr>
          </a:lstStyle>
          <a:p>
            <a:r>
              <a:rPr lang="fr-FR" sz="900" i="1" dirty="0"/>
              <a:t>Source : « </a:t>
            </a:r>
            <a:r>
              <a:rPr lang="fr-FR" sz="900" i="1" dirty="0" err="1"/>
              <a:t>Ubiqdata</a:t>
            </a:r>
            <a:r>
              <a:rPr lang="fr-FR" sz="900" i="1" dirty="0"/>
              <a:t> : édition 2022 – Le baromètre qui éclaire le marché du bureau »</a:t>
            </a:r>
          </a:p>
        </p:txBody>
      </p:sp>
      <p:pic>
        <p:nvPicPr>
          <p:cNvPr id="17" name="Image 16">
            <a:extLst>
              <a:ext uri="{FF2B5EF4-FFF2-40B4-BE49-F238E27FC236}">
                <a16:creationId xmlns:a16="http://schemas.microsoft.com/office/drawing/2014/main" xmlns="" id="{DF676391-456C-4248-8F47-C3D0127D8E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3848" y="520775"/>
            <a:ext cx="2180493" cy="263769"/>
          </a:xfrm>
          <a:prstGeom prst="rect">
            <a:avLst/>
          </a:prstGeom>
        </p:spPr>
      </p:pic>
    </p:spTree>
    <p:extLst>
      <p:ext uri="{BB962C8B-B14F-4D97-AF65-F5344CB8AC3E}">
        <p14:creationId xmlns:p14="http://schemas.microsoft.com/office/powerpoint/2010/main" val="3057948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sebastien.danan\AppData\Local\Templafy\AddIns\PowerPointVsto\Document.pn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sebastien.danan\AppData\Local\Templafy\AddIns\PowerPointVsto\Document.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sebastien.danan\AppData\Local\Templafy\AddIns\PowerPointVsto\Document.png"/>
</p:tagLst>
</file>

<file path=ppt/theme/theme1.xml><?xml version="1.0" encoding="utf-8"?>
<a:theme xmlns:a="http://schemas.openxmlformats.org/drawingml/2006/main" name="2_GOUVERNEMENT">
  <a:themeElements>
    <a:clrScheme name="DIE MACP">
      <a:dk1>
        <a:srgbClr val="000000"/>
      </a:dk1>
      <a:lt1>
        <a:srgbClr val="FFFFFF"/>
      </a:lt1>
      <a:dk2>
        <a:srgbClr val="5770BE"/>
      </a:dk2>
      <a:lt2>
        <a:srgbClr val="FFE800"/>
      </a:lt2>
      <a:accent1>
        <a:srgbClr val="466964"/>
      </a:accent1>
      <a:accent2>
        <a:srgbClr val="FF8D7E"/>
      </a:accent2>
      <a:accent3>
        <a:srgbClr val="00AC8C"/>
      </a:accent3>
      <a:accent4>
        <a:srgbClr val="FF9940"/>
      </a:accent4>
      <a:accent5>
        <a:srgbClr val="484D7A"/>
      </a:accent5>
      <a:accent6>
        <a:srgbClr val="7D4E5B"/>
      </a:accent6>
      <a:hlink>
        <a:srgbClr val="00AC8C"/>
      </a:hlink>
      <a:folHlink>
        <a:srgbClr val="FF8D7E"/>
      </a:folHlink>
    </a:clrScheme>
    <a:fontScheme name="MACP">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gouvernement_marianne" id="{307D1C89-B296-4882-8ECC-2BD1C6821949}" vid="{B53EA17D-A77A-459E-979D-FA962BE9015A}"/>
    </a:ext>
  </a:extLst>
</a:theme>
</file>

<file path=ppt/theme/theme2.xml><?xml version="1.0" encoding="utf-8"?>
<a:theme xmlns:a="http://schemas.openxmlformats.org/drawingml/2006/main" name="3_GOUVERNEMENT">
  <a:themeElements>
    <a:clrScheme name="DIE MACP">
      <a:dk1>
        <a:srgbClr val="000000"/>
      </a:dk1>
      <a:lt1>
        <a:srgbClr val="FFFFFF"/>
      </a:lt1>
      <a:dk2>
        <a:srgbClr val="5770BE"/>
      </a:dk2>
      <a:lt2>
        <a:srgbClr val="FFE800"/>
      </a:lt2>
      <a:accent1>
        <a:srgbClr val="466964"/>
      </a:accent1>
      <a:accent2>
        <a:srgbClr val="FF8D7E"/>
      </a:accent2>
      <a:accent3>
        <a:srgbClr val="00AC8C"/>
      </a:accent3>
      <a:accent4>
        <a:srgbClr val="FF9940"/>
      </a:accent4>
      <a:accent5>
        <a:srgbClr val="484D7A"/>
      </a:accent5>
      <a:accent6>
        <a:srgbClr val="7D4E5B"/>
      </a:accent6>
      <a:hlink>
        <a:srgbClr val="00AC8C"/>
      </a:hlink>
      <a:folHlink>
        <a:srgbClr val="FF8D7E"/>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gouvernement_marianne" id="{307D1C89-B296-4882-8ECC-2BD1C6821949}" vid="{B53EA17D-A77A-459E-979D-FA962BE9015A}"/>
    </a:ext>
  </a:extLst>
</a:theme>
</file>

<file path=ppt/theme/theme3.xml><?xml version="1.0" encoding="utf-8"?>
<a:theme xmlns:a="http://schemas.openxmlformats.org/drawingml/2006/main" name="4_GOUVERNEMENT">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gouvernement_marianne" id="{307D1C89-B296-4882-8ECC-2BD1C6821949}" vid="{B53EA17D-A77A-459E-979D-FA962BE9015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ppt_gouvernement_arial</Template>
  <TotalTime>6355</TotalTime>
  <Words>4133</Words>
  <Application>Microsoft Office PowerPoint</Application>
  <PresentationFormat>Affichage à l'écran (16:9)</PresentationFormat>
  <Paragraphs>622</Paragraphs>
  <Slides>44</Slides>
  <Notes>0</Notes>
  <HiddenSlides>0</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44</vt:i4>
      </vt:variant>
    </vt:vector>
  </HeadingPairs>
  <TitlesOfParts>
    <vt:vector size="57" baseType="lpstr">
      <vt:lpstr>Arial</vt:lpstr>
      <vt:lpstr>Calibri</vt:lpstr>
      <vt:lpstr>Marianne</vt:lpstr>
      <vt:lpstr>Marianne Light</vt:lpstr>
      <vt:lpstr>Marianne Medium</vt:lpstr>
      <vt:lpstr>Open Sans</vt:lpstr>
      <vt:lpstr>Open Sans </vt:lpstr>
      <vt:lpstr>Times New Roman</vt:lpstr>
      <vt:lpstr>Trebuchet MS</vt:lpstr>
      <vt:lpstr>Wingdings</vt:lpstr>
      <vt:lpstr>2_GOUVERNEMENT</vt:lpstr>
      <vt:lpstr>3_GOUVERNEMENT</vt:lpstr>
      <vt:lpstr>4_GOUVERNEMENT</vt:lpstr>
      <vt:lpstr>Présentation PowerPoint</vt:lpstr>
      <vt:lpstr>Présentation PowerPoint</vt:lpstr>
      <vt:lpstr>Sommaire</vt:lpstr>
      <vt:lpstr>Le modèle privé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Les tiers lieux publics</vt:lpstr>
      <vt:lpstr>Les organisations publiques ont depuis quelques années commencer à créer des lieux de travail innovants, qui dans certains cas ont été qualifiés de Tiers-Lieux, avec des fonctions le plus souvent de type « Fab Lab », favorisant le travail collectif, la créativité, l’innovation et le mode projet. Ces lieux ne sont pas nécessairement destinés à des agents n’appartenant pas au site dans lequel il est créé. Ils ont été jusqu’ici plus fonction d’une opportunité d’espace disponible que d’une réèlle analyse de potentiel. Les données d’usage et d’occupation réèlles sont peu disponibles. Cependant, on sait que dans les quelques cas avec une double fonction « coworking/postes de passage » ET espace de créativité, c’est l’espace de créativité qui est le plus réservé. Ci-après une liste non-exhaustive  lieux publics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Client</Manager>
  <Company>Secrétariat Général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GARZARO Laura</dc:creator>
  <cp:lastModifiedBy>Martial Georget</cp:lastModifiedBy>
  <cp:revision>130</cp:revision>
  <dcterms:created xsi:type="dcterms:W3CDTF">2020-03-06T09:47:41Z</dcterms:created>
  <dcterms:modified xsi:type="dcterms:W3CDTF">2024-03-11T13:42:00Z</dcterms:modified>
</cp:coreProperties>
</file>